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266" r:id="rId4"/>
    <p:sldId id="296" r:id="rId5"/>
    <p:sldId id="297" r:id="rId6"/>
    <p:sldId id="298" r:id="rId7"/>
    <p:sldId id="278" r:id="rId8"/>
    <p:sldId id="279" r:id="rId9"/>
    <p:sldId id="280" r:id="rId10"/>
    <p:sldId id="307" r:id="rId11"/>
    <p:sldId id="308" r:id="rId12"/>
    <p:sldId id="293" r:id="rId13"/>
    <p:sldId id="292" r:id="rId14"/>
    <p:sldId id="295" r:id="rId15"/>
    <p:sldId id="309" r:id="rId16"/>
    <p:sldId id="294" r:id="rId17"/>
    <p:sldId id="301" r:id="rId18"/>
    <p:sldId id="303" r:id="rId19"/>
    <p:sldId id="305" r:id="rId20"/>
    <p:sldId id="304" r:id="rId21"/>
    <p:sldId id="282" r:id="rId22"/>
    <p:sldId id="281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08" autoAdjust="0"/>
    <p:restoredTop sz="94660"/>
  </p:normalViewPr>
  <p:slideViewPr>
    <p:cSldViewPr snapToGrid="0">
      <p:cViewPr varScale="1">
        <p:scale>
          <a:sx n="94" d="100"/>
          <a:sy n="94" d="100"/>
        </p:scale>
        <p:origin x="75" y="6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4506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174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13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23536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16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82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971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866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750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027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8922F62-845D-48E9-BDE6-CAD394B9D1B0}" type="datetimeFigureOut">
              <a:rPr lang="nb-NO" smtClean="0"/>
              <a:t>30.01.2020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B9CB15B-921C-4275-A9A6-3CC09024843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456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Moss </a:t>
            </a:r>
            <a:r>
              <a:rPr lang="nb-NO" dirty="0" err="1"/>
              <a:t>Rotary</a:t>
            </a:r>
            <a:r>
              <a:rPr lang="nb-NO" dirty="0"/>
              <a:t> januar 2020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443" y="2064543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0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68" y="0"/>
            <a:ext cx="11471031" cy="67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8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58362"/>
          </a:xfrm>
        </p:spPr>
        <p:txBody>
          <a:bodyPr>
            <a:noAutofit/>
          </a:bodyPr>
          <a:lstStyle/>
          <a:p>
            <a:r>
              <a:rPr lang="nb-NO" sz="2400" dirty="0"/>
              <a:t>Jeg dro til Moss for å finne en papegøye. Det er som å dra til Mauritius for å lete etter fjellrev. Torbjørn Ekelund - forfatter av naturbøker.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767254"/>
            <a:ext cx="4448175" cy="442253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25403" y="1881555"/>
            <a:ext cx="4447786" cy="398584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Siden han </a:t>
            </a:r>
            <a:r>
              <a:rPr lang="nb-NO" dirty="0" err="1"/>
              <a:t>rømte</a:t>
            </a:r>
            <a:r>
              <a:rPr lang="nb-NO" dirty="0"/>
              <a:t> fra buret sitt i august 2014 overlevde han i byen i nesten fem år. </a:t>
            </a:r>
          </a:p>
          <a:p>
            <a:r>
              <a:rPr lang="nb-NO" dirty="0"/>
              <a:t>Imponerende nok har den eksotiske fuglen klart seg alene gjennom flere kalde vintre i Moss.</a:t>
            </a:r>
          </a:p>
          <a:p>
            <a:r>
              <a:rPr lang="nb-NO" dirty="0"/>
              <a:t>Fuglefenomenet fikk også nasjonal oppmerksomhet i VG og på NRK</a:t>
            </a:r>
          </a:p>
          <a:p>
            <a:r>
              <a:rPr lang="nb-NO" dirty="0"/>
              <a:t>Den indiske halsbåndparakitten døde i 2019 – påkjørt</a:t>
            </a:r>
          </a:p>
          <a:p>
            <a:r>
              <a:rPr lang="nb-NO" dirty="0"/>
              <a:t>Byens kjæledegge, forrige elgen Albin</a:t>
            </a:r>
          </a:p>
        </p:txBody>
      </p:sp>
    </p:spTree>
    <p:extLst>
      <p:ext uri="{BB962C8B-B14F-4D97-AF65-F5344CB8AC3E}">
        <p14:creationId xmlns:p14="http://schemas.microsoft.com/office/powerpoint/2010/main" val="191532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/>
              <a:t>Kjempekontrakt med Bane Nor på 6,3 milliarder kroner (28.juni 2019)</a:t>
            </a:r>
            <a:br>
              <a:rPr lang="nb-NO" b="1" dirty="0"/>
            </a:br>
            <a:endParaRPr lang="nb-NO" b="1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4025" y="2235199"/>
            <a:ext cx="4448175" cy="368300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Totalentreprisen er tildelt arbeidsfellesskapet mellom </a:t>
            </a:r>
            <a:r>
              <a:rPr lang="nb-NO" dirty="0" err="1"/>
              <a:t>Implenia</a:t>
            </a:r>
            <a:r>
              <a:rPr lang="nb-NO" dirty="0"/>
              <a:t> Norge AS og </a:t>
            </a:r>
            <a:r>
              <a:rPr lang="nb-NO" dirty="0" err="1"/>
              <a:t>Acciona</a:t>
            </a:r>
            <a:r>
              <a:rPr lang="nb-NO" dirty="0"/>
              <a:t> </a:t>
            </a:r>
            <a:r>
              <a:rPr lang="nb-NO" dirty="0" err="1"/>
              <a:t>Construcción</a:t>
            </a:r>
            <a:r>
              <a:rPr lang="nb-NO" dirty="0"/>
              <a:t> S.A.</a:t>
            </a:r>
          </a:p>
          <a:p>
            <a:r>
              <a:rPr lang="nb-NO" dirty="0"/>
              <a:t>Flere hundre ansatte rykker inn i Moss for å jobbe med prosjektet i 4-5 år.</a:t>
            </a:r>
          </a:p>
          <a:p>
            <a:r>
              <a:rPr lang="nb-NO" dirty="0"/>
              <a:t>Noen vil også ta med seg familien. Dette vil skape ringvirkninger i Moss – forhåpentlig positive. </a:t>
            </a:r>
          </a:p>
        </p:txBody>
      </p:sp>
    </p:spTree>
    <p:extLst>
      <p:ext uri="{BB962C8B-B14F-4D97-AF65-F5344CB8AC3E}">
        <p14:creationId xmlns:p14="http://schemas.microsoft.com/office/powerpoint/2010/main" val="354574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Dynamitt-Hanne tar den første salven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85999"/>
            <a:ext cx="4962525" cy="358140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28.november 2019</a:t>
            </a:r>
          </a:p>
          <a:p>
            <a:r>
              <a:rPr lang="nb-NO" dirty="0"/>
              <a:t>30 år siden hovedstyret i NSB bestemte at jernbanen skulle bygges ut sørover fra Oslo.</a:t>
            </a:r>
          </a:p>
          <a:p>
            <a:r>
              <a:rPr lang="nb-NO" dirty="0"/>
              <a:t>Planen var et dobbeltspor opp og gjennom byen.</a:t>
            </a:r>
          </a:p>
          <a:p>
            <a:r>
              <a:rPr lang="nb-NO" dirty="0"/>
              <a:t>2.B: Denne løsningen innebar i grove trekk en tunnel fra Sandbukta, videre i retning Myra, så mot </a:t>
            </a:r>
            <a:r>
              <a:rPr lang="nb-NO" dirty="0" err="1"/>
              <a:t>Flemminghjørnet</a:t>
            </a:r>
            <a:r>
              <a:rPr lang="nb-NO" dirty="0"/>
              <a:t>, Vogts gate, mot Kransen og ned mot </a:t>
            </a:r>
            <a:r>
              <a:rPr lang="nb-NO" dirty="0" err="1"/>
              <a:t>Nyquistbyen</a:t>
            </a:r>
            <a:endParaRPr lang="nb-NO" dirty="0"/>
          </a:p>
          <a:p>
            <a:r>
              <a:rPr lang="nb-NO" dirty="0"/>
              <a:t>Dagens løsning justert 2B.</a:t>
            </a:r>
          </a:p>
          <a:p>
            <a:r>
              <a:rPr lang="nb-NO" dirty="0"/>
              <a:t>2024 står ny stasjon klar</a:t>
            </a:r>
          </a:p>
        </p:txBody>
      </p:sp>
    </p:spTree>
    <p:extLst>
      <p:ext uri="{BB962C8B-B14F-4D97-AF65-F5344CB8AC3E}">
        <p14:creationId xmlns:p14="http://schemas.microsoft.com/office/powerpoint/2010/main" val="122514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RV 19 uløst og vil prege debatten i år.</a:t>
            </a:r>
            <a:br>
              <a:rPr lang="nb-NO" dirty="0"/>
            </a:br>
            <a:r>
              <a:rPr lang="nb-NO" dirty="0"/>
              <a:t>4 alternativer utredes videre 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86000"/>
            <a:ext cx="4448175" cy="347980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nb-NO" dirty="0"/>
              <a:t> En dagtrasé som følger dagens jernbanelinje til </a:t>
            </a:r>
            <a:r>
              <a:rPr lang="nb-NO" dirty="0" err="1"/>
              <a:t>Carlberg</a:t>
            </a:r>
            <a:r>
              <a:rPr lang="nb-NO" dirty="0"/>
              <a:t>/Dilling og så skrår opp til E6, øst for Årvollkrysset.</a:t>
            </a:r>
          </a:p>
          <a:p>
            <a:r>
              <a:rPr lang="nb-NO" dirty="0"/>
              <a:t>* En løsning med tunnel fra </a:t>
            </a:r>
            <a:r>
              <a:rPr lang="nb-NO" dirty="0" err="1"/>
              <a:t>Kleberget</a:t>
            </a:r>
            <a:r>
              <a:rPr lang="nb-NO" dirty="0"/>
              <a:t>-området i retning Årvoll.</a:t>
            </a:r>
          </a:p>
          <a:p>
            <a:r>
              <a:rPr lang="nb-NO" dirty="0"/>
              <a:t>* En løsning hvor man bygger en tunnel fra nordsiden av den nye jernbanestasjonen som kommer ut ved </a:t>
            </a:r>
            <a:r>
              <a:rPr lang="nb-NO" dirty="0" err="1"/>
              <a:t>Storebaug</a:t>
            </a:r>
            <a:r>
              <a:rPr lang="nb-NO" dirty="0"/>
              <a:t>.</a:t>
            </a:r>
          </a:p>
          <a:p>
            <a:r>
              <a:rPr lang="nb-NO" dirty="0"/>
              <a:t>En nordlig korridor mot Mosseporten</a:t>
            </a:r>
          </a:p>
        </p:txBody>
      </p:sp>
    </p:spTree>
    <p:extLst>
      <p:ext uri="{BB962C8B-B14F-4D97-AF65-F5344CB8AC3E}">
        <p14:creationId xmlns:p14="http://schemas.microsoft.com/office/powerpoint/2010/main" val="94687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88023"/>
          </a:xfrm>
        </p:spPr>
        <p:txBody>
          <a:bodyPr>
            <a:normAutofit/>
          </a:bodyPr>
          <a:lstStyle/>
          <a:p>
            <a:r>
              <a:rPr lang="nb-NO" dirty="0" err="1"/>
              <a:t>Bystyrtet</a:t>
            </a:r>
            <a:r>
              <a:rPr lang="nb-NO" dirty="0"/>
              <a:t> vedtar nei til dagtrase i Rygge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284" y="2286000"/>
            <a:ext cx="1045405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94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Ferdig i 2033...?</a:t>
            </a:r>
            <a:br>
              <a:rPr lang="nb-NO" b="1" dirty="0"/>
            </a:b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85998"/>
            <a:ext cx="4448175" cy="341630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b="1" dirty="0"/>
              <a:t>Vegvesenet tenker at veien videre for en ny riksvei kan bli slik:</a:t>
            </a:r>
            <a:endParaRPr lang="nb-NO" dirty="0"/>
          </a:p>
          <a:p>
            <a:r>
              <a:rPr lang="nb-NO" dirty="0"/>
              <a:t>Medio 2020: Avklare hvilke alternativer som skal </a:t>
            </a:r>
            <a:r>
              <a:rPr lang="nb-NO" dirty="0" err="1"/>
              <a:t>konsekvensutredes</a:t>
            </a:r>
            <a:r>
              <a:rPr lang="nb-NO" dirty="0"/>
              <a:t>.</a:t>
            </a:r>
          </a:p>
          <a:p>
            <a:r>
              <a:rPr lang="nb-NO" dirty="0"/>
              <a:t>2022–2024: Velge ett alternativ og jobbe med reguleringsplanen for dette.</a:t>
            </a:r>
          </a:p>
          <a:p>
            <a:r>
              <a:rPr lang="nb-NO" dirty="0"/>
              <a:t>2024–2026: Bompengeprosess og kvalitetssikring 2.</a:t>
            </a:r>
          </a:p>
          <a:p>
            <a:r>
              <a:rPr lang="nb-NO" dirty="0"/>
              <a:t>2026-2028: Grunnerverv og byggeplan.</a:t>
            </a:r>
          </a:p>
          <a:p>
            <a:r>
              <a:rPr lang="nb-NO" dirty="0"/>
              <a:t>2028–2033: Utbygging.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06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77008"/>
          </a:xfrm>
        </p:spPr>
        <p:txBody>
          <a:bodyPr>
            <a:normAutofit fontScale="90000"/>
          </a:bodyPr>
          <a:lstStyle/>
          <a:p>
            <a:r>
              <a:rPr lang="nb-NO" dirty="0"/>
              <a:t>Nyttårsfeiring på Kirketorget i Moss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2" y="1362808"/>
            <a:ext cx="11347938" cy="56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08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0"/>
            <a:ext cx="11391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0" y="0"/>
            <a:ext cx="11249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Verket Scene etablerte seg som en sentral kulturscene for konserter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022231"/>
            <a:ext cx="9838592" cy="48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22" y="0"/>
            <a:ext cx="1123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0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91308"/>
          </a:xfrm>
        </p:spPr>
        <p:txBody>
          <a:bodyPr>
            <a:normAutofit/>
          </a:bodyPr>
          <a:lstStyle/>
          <a:p>
            <a:r>
              <a:rPr lang="nb-NO" dirty="0"/>
              <a:t>By-jubileum og kommunesammenslåing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670538"/>
            <a:ext cx="4448175" cy="3888887"/>
          </a:xfrm>
          <a:prstGeom prst="rect">
            <a:avLst/>
          </a:prstGeo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1670538"/>
            <a:ext cx="4448175" cy="388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5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68215"/>
          </a:xfrm>
        </p:spPr>
        <p:txBody>
          <a:bodyPr>
            <a:normAutofit/>
          </a:bodyPr>
          <a:lstStyle/>
          <a:p>
            <a:r>
              <a:rPr lang="nb-NO" sz="4000" dirty="0"/>
              <a:t>1000 mennesker rev muren og gikk i tog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6093" y="1538654"/>
            <a:ext cx="4808660" cy="4020771"/>
          </a:xfrm>
          <a:prstGeom prst="rect">
            <a:avLst/>
          </a:prstGeo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8577" y="1538654"/>
            <a:ext cx="5178669" cy="40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8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378070"/>
            <a:ext cx="9601200" cy="1274884"/>
          </a:xfrm>
        </p:spPr>
        <p:txBody>
          <a:bodyPr>
            <a:normAutofit fontScale="90000"/>
          </a:bodyPr>
          <a:lstStyle/>
          <a:p>
            <a:r>
              <a:rPr lang="nb-NO" dirty="0"/>
              <a:t>Ferd, Frigård-gruppen </a:t>
            </a:r>
            <a:r>
              <a:rPr lang="nb-NO" dirty="0" err="1"/>
              <a:t>Enata</a:t>
            </a:r>
            <a:r>
              <a:rPr lang="nb-NO" dirty="0"/>
              <a:t> på Høyda</a:t>
            </a:r>
            <a:br>
              <a:rPr lang="nb-NO" dirty="0"/>
            </a:br>
            <a:r>
              <a:rPr lang="nb-NO" dirty="0"/>
              <a:t>Thon, </a:t>
            </a:r>
            <a:r>
              <a:rPr lang="nb-NO" dirty="0" err="1"/>
              <a:t>Höegh</a:t>
            </a:r>
            <a:r>
              <a:rPr lang="nb-NO" dirty="0"/>
              <a:t> og Merkantilbygg i sentrum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Moss kommune står foran en ny tid. Store aktører som Høegh, Thon og Johan H. Andresen pøser inn milliarder i byen og mange hundre nye boliger skal bygges.</a:t>
            </a:r>
          </a:p>
          <a:p>
            <a:r>
              <a:rPr lang="nb-NO" dirty="0"/>
              <a:t>1300 boliger på Høyda – behov for en egen kommunedelplan for Høyda</a:t>
            </a:r>
          </a:p>
          <a:p>
            <a:r>
              <a:rPr lang="nb-NO" dirty="0"/>
              <a:t>Vi har flere store utfordringer i denne bydelen. Det gjelder blant annet veier, skolekapasiteten og vann- og avløpsnettet. Derfor ønsker kommunen å  se området i en større sammenheng.</a:t>
            </a:r>
          </a:p>
          <a:p>
            <a:r>
              <a:rPr lang="nb-NO" dirty="0"/>
              <a:t>Sentrum vil forandre seg kraftig med Thons nye planer </a:t>
            </a:r>
          </a:p>
          <a:p>
            <a:r>
              <a:rPr lang="nb-NO" dirty="0"/>
              <a:t>Merkantilbygg satser sterkt – stor i eiendomsbransjen i Norge </a:t>
            </a:r>
          </a:p>
        </p:txBody>
      </p:sp>
    </p:spTree>
    <p:extLst>
      <p:ext uri="{BB962C8B-B14F-4D97-AF65-F5344CB8AC3E}">
        <p14:creationId xmlns:p14="http://schemas.microsoft.com/office/powerpoint/2010/main" val="288311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Frigård-Gruppen og Tribunen på Høyda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9546" y="2286000"/>
            <a:ext cx="4392283" cy="3581400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b="1" dirty="0"/>
              <a:t>174 leiligheter i et nytt boligprosjekt og er ikke redd for at Ferd og </a:t>
            </a:r>
            <a:r>
              <a:rPr lang="nb-NO" b="1" dirty="0" err="1"/>
              <a:t>Enata</a:t>
            </a:r>
            <a:r>
              <a:rPr lang="nb-NO" b="1" dirty="0"/>
              <a:t> bygger hundrevis av boliger i nabolaget.</a:t>
            </a:r>
          </a:p>
          <a:p>
            <a:r>
              <a:rPr lang="nb-NO" b="1" dirty="0"/>
              <a:t>Leilighetene vil ha en størrelse fra 53 til 109 kvadratmeter.</a:t>
            </a:r>
          </a:p>
          <a:p>
            <a:r>
              <a:rPr lang="nb-NO" dirty="0"/>
              <a:t>Sarpsborgbasert</a:t>
            </a:r>
          </a:p>
          <a:p>
            <a:r>
              <a:rPr lang="nb-NO" dirty="0"/>
              <a:t>Satset på eiendom fra 2015</a:t>
            </a:r>
          </a:p>
          <a:p>
            <a:r>
              <a:rPr lang="nb-NO" dirty="0"/>
              <a:t>Om lag 1 milliard i omsetning</a:t>
            </a:r>
          </a:p>
        </p:txBody>
      </p:sp>
    </p:spTree>
    <p:extLst>
      <p:ext uri="{BB962C8B-B14F-4D97-AF65-F5344CB8AC3E}">
        <p14:creationId xmlns:p14="http://schemas.microsoft.com/office/powerpoint/2010/main" val="22393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Høyda og </a:t>
            </a:r>
            <a:r>
              <a:rPr lang="nb-NO" dirty="0" err="1"/>
              <a:t>Skannem</a:t>
            </a:r>
            <a:r>
              <a:rPr lang="nb-NO" dirty="0"/>
              <a:t> - Ferd  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3200" y="2285999"/>
            <a:ext cx="4448175" cy="232410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/>
              <a:t>Skannem</a:t>
            </a:r>
            <a:r>
              <a:rPr lang="nb-NO" dirty="0"/>
              <a:t>-området 55 mål</a:t>
            </a:r>
          </a:p>
          <a:p>
            <a:r>
              <a:rPr lang="nb-NO" dirty="0"/>
              <a:t> Johan H. Andresen og Ferd</a:t>
            </a:r>
          </a:p>
          <a:p>
            <a:r>
              <a:rPr lang="nb-NO" dirty="0"/>
              <a:t>Satser på å bygge 800-900 boenheter</a:t>
            </a:r>
          </a:p>
          <a:p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610100"/>
            <a:ext cx="4508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0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Thon bygger ut Moss sentrum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85999"/>
            <a:ext cx="5041900" cy="3581401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Olav Thon vil rive deler av Amfi-senteret og bygge høyere</a:t>
            </a:r>
          </a:p>
          <a:p>
            <a:r>
              <a:rPr lang="nb-NO" dirty="0"/>
              <a:t>Totalt skal det bygges 230 leiligheter og 6500 kvadratmeter næringsarealer- og et </a:t>
            </a:r>
            <a:r>
              <a:rPr lang="nb-NO" dirty="0" err="1"/>
              <a:t>bytorv</a:t>
            </a:r>
            <a:r>
              <a:rPr lang="nb-NO" dirty="0"/>
              <a:t>.</a:t>
            </a:r>
          </a:p>
          <a:p>
            <a:r>
              <a:rPr lang="nb-NO" dirty="0"/>
              <a:t>Denne reguleringen omfatter et område på hele 14 mål midt i bykjernen. Arealet til næring reduseres drastisk fra nesten 15000 kvadratmeter til 6500 kvadratmeter med denne ombyggingen</a:t>
            </a:r>
          </a:p>
        </p:txBody>
      </p:sp>
    </p:spTree>
    <p:extLst>
      <p:ext uri="{BB962C8B-B14F-4D97-AF65-F5344CB8AC3E}">
        <p14:creationId xmlns:p14="http://schemas.microsoft.com/office/powerpoint/2010/main" val="112384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 aktør øker i Moss - Merkantilbygg 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Moss </a:t>
            </a: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Værft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Storgata 41 - Næringsdelen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Møllergata 1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Henrich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</a:t>
            </a: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Gernersgate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7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Henrich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</a:t>
            </a: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Gernersgate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9 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Gudes Gate 1 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Gudesgate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12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Dronningens Gate 16 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Prinsens Gate 6 - Næringsdelen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Dronningensgate 15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Dronningensgate 17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Ibsensgate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2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 err="1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Ibsensgate</a:t>
            </a: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 4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Prosjekt Damvokteren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Prosjekt Elvebredden</a:t>
            </a:r>
            <a:endParaRPr lang="nb-NO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b-NO" dirty="0">
                <a:solidFill>
                  <a:srgbClr val="171717"/>
                </a:solidFill>
                <a:latin typeface="proxima-nova"/>
                <a:ea typeface="Times New Roman" panose="02020603050405020304" pitchFamily="18" charset="0"/>
              </a:rPr>
              <a:t>Prosjekt Verkslia</a:t>
            </a:r>
            <a:endParaRPr lang="nb-NO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lassholder for innho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33" y="2285998"/>
            <a:ext cx="4637902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2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71600" y="685801"/>
            <a:ext cx="9601200" cy="729762"/>
          </a:xfrm>
        </p:spPr>
        <p:txBody>
          <a:bodyPr>
            <a:normAutofit fontScale="90000"/>
          </a:bodyPr>
          <a:lstStyle/>
          <a:p>
            <a:r>
              <a:rPr lang="nb-NO" dirty="0"/>
              <a:t>Ny stor aktør satser i Moss - Merkantilbygg 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3997411" cy="4426893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 1979 startet Pål Georg Gundersen det som i dag er blitt et eiendomsimperium med eiendom verdt over 13 milliarder kroner, Merkantilbygg. </a:t>
            </a:r>
          </a:p>
          <a:p>
            <a:r>
              <a:rPr lang="nb-NO" dirty="0"/>
              <a:t>Konsernet disponerer om lag 2.000 utleieenheter med en årlig inntekt på 450 millioner. En tredjedel av disse er under Frogner House Apartments – et “</a:t>
            </a:r>
            <a:r>
              <a:rPr lang="nb-NO" dirty="0" err="1"/>
              <a:t>serviced</a:t>
            </a:r>
            <a:r>
              <a:rPr lang="nb-NO" dirty="0"/>
              <a:t> </a:t>
            </a:r>
            <a:r>
              <a:rPr lang="nb-NO" dirty="0" err="1"/>
              <a:t>apartments</a:t>
            </a:r>
            <a:r>
              <a:rPr lang="nb-NO" dirty="0"/>
              <a:t>”-konsept. </a:t>
            </a:r>
          </a:p>
          <a:p>
            <a:r>
              <a:rPr lang="nb-NO" dirty="0"/>
              <a:t>Kjernevirksomheten har geografisk fokus på hovedstaden, hvor 62 prosent av verdiene stammer fra. Merkantilbygg har også bygget opp en portefølje av høyfjellshoteller på Geilo samt i satsningsområder som Spania og Stavanger. </a:t>
            </a:r>
          </a:p>
          <a:p>
            <a:r>
              <a:rPr lang="nb-NO" dirty="0"/>
              <a:t>Samtidig er Gundersen en ivrig kunstsamler, med Norges største private Munch-samling.</a:t>
            </a:r>
          </a:p>
        </p:txBody>
      </p:sp>
    </p:spTree>
    <p:extLst>
      <p:ext uri="{BB962C8B-B14F-4D97-AF65-F5344CB8AC3E}">
        <p14:creationId xmlns:p14="http://schemas.microsoft.com/office/powerpoint/2010/main" val="410234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Endelig nytt hotell i Moss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Sentrumshotell</a:t>
            </a:r>
          </a:p>
          <a:p>
            <a:r>
              <a:rPr lang="nb-NO" dirty="0"/>
              <a:t>10 </a:t>
            </a:r>
            <a:r>
              <a:rPr lang="nb-NO" dirty="0" err="1"/>
              <a:t>etg</a:t>
            </a:r>
            <a:r>
              <a:rPr lang="nb-NO" dirty="0"/>
              <a:t>.</a:t>
            </a:r>
          </a:p>
          <a:p>
            <a:r>
              <a:rPr lang="nb-NO" dirty="0"/>
              <a:t>370 millioner kroner</a:t>
            </a:r>
          </a:p>
          <a:p>
            <a:r>
              <a:rPr lang="nb-NO" dirty="0"/>
              <a:t>Bystyret sa ja i desember</a:t>
            </a:r>
          </a:p>
          <a:p>
            <a:r>
              <a:rPr lang="nb-NO" dirty="0"/>
              <a:t>Interessant med tanke på nærhet og kommunikasjon til Oslo. </a:t>
            </a:r>
          </a:p>
          <a:p>
            <a:r>
              <a:rPr lang="nb-NO" dirty="0" err="1"/>
              <a:t>Støtvig</a:t>
            </a:r>
            <a:r>
              <a:rPr lang="nb-NO" dirty="0"/>
              <a:t> og Son Spa går bra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4238" y="1825625"/>
            <a:ext cx="52495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044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Beskjæring</Template>
  <TotalTime>742</TotalTime>
  <Words>630</Words>
  <Application>Microsoft Office PowerPoint</Application>
  <PresentationFormat>Widescreen</PresentationFormat>
  <Paragraphs>89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Franklin Gothic Book</vt:lpstr>
      <vt:lpstr>proxima-nova</vt:lpstr>
      <vt:lpstr>Times New Roman</vt:lpstr>
      <vt:lpstr>Crop</vt:lpstr>
      <vt:lpstr>PowerPoint-presentasjon</vt:lpstr>
      <vt:lpstr>Verket Scene etablerte seg som en sentral kulturscene for konserter</vt:lpstr>
      <vt:lpstr>Ferd, Frigård-gruppen Enata på Høyda Thon, Höegh og Merkantilbygg i sentrum</vt:lpstr>
      <vt:lpstr>Frigård-Gruppen og Tribunen på Høyda</vt:lpstr>
      <vt:lpstr>Høyda og Skannem - Ferd  </vt:lpstr>
      <vt:lpstr>Thon bygger ut Moss sentrum</vt:lpstr>
      <vt:lpstr>Stor aktør øker i Moss - Merkantilbygg </vt:lpstr>
      <vt:lpstr>Ny stor aktør satser i Moss - Merkantilbygg </vt:lpstr>
      <vt:lpstr>Endelig nytt hotell i Moss </vt:lpstr>
      <vt:lpstr>PowerPoint-presentasjon</vt:lpstr>
      <vt:lpstr>Jeg dro til Moss for å finne en papegøye. Det er som å dra til Mauritius for å lete etter fjellrev. Torbjørn Ekelund - forfatter av naturbøker.</vt:lpstr>
      <vt:lpstr>Kjempekontrakt med Bane Nor på 6,3 milliarder kroner (28.juni 2019) </vt:lpstr>
      <vt:lpstr>Dynamitt-Hanne tar den første salven</vt:lpstr>
      <vt:lpstr>RV 19 uløst og vil prege debatten i år. 4 alternativer utredes videre </vt:lpstr>
      <vt:lpstr>Bystyrtet vedtar nei til dagtrase i Rygge</vt:lpstr>
      <vt:lpstr>Ferdig i 2033...? </vt:lpstr>
      <vt:lpstr>Nyttårsfeiring på Kirketorget i Moss</vt:lpstr>
      <vt:lpstr>PowerPoint-presentasjon</vt:lpstr>
      <vt:lpstr>PowerPoint-presentasjon</vt:lpstr>
      <vt:lpstr>PowerPoint-presentasjon</vt:lpstr>
      <vt:lpstr>By-jubileum og kommunesammenslåing</vt:lpstr>
      <vt:lpstr>1000 mennesker rev muren og gikk i tog</vt:lpstr>
    </vt:vector>
  </TitlesOfParts>
  <Company>Amedia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Pål Enghaug</dc:creator>
  <cp:lastModifiedBy>Marianne Been</cp:lastModifiedBy>
  <cp:revision>60</cp:revision>
  <dcterms:created xsi:type="dcterms:W3CDTF">2020-01-06T13:09:38Z</dcterms:created>
  <dcterms:modified xsi:type="dcterms:W3CDTF">2020-01-30T19:28:38Z</dcterms:modified>
</cp:coreProperties>
</file>