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85" r:id="rId3"/>
    <p:sldId id="287" r:id="rId4"/>
    <p:sldId id="286" r:id="rId5"/>
    <p:sldId id="289" r:id="rId6"/>
    <p:sldId id="284" r:id="rId7"/>
    <p:sldId id="290" r:id="rId8"/>
    <p:sldId id="291" r:id="rId9"/>
    <p:sldId id="268" r:id="rId10"/>
    <p:sldId id="299" r:id="rId11"/>
    <p:sldId id="258" r:id="rId12"/>
    <p:sldId id="277" r:id="rId13"/>
    <p:sldId id="283" r:id="rId14"/>
    <p:sldId id="276" r:id="rId15"/>
    <p:sldId id="274" r:id="rId16"/>
    <p:sldId id="275" r:id="rId17"/>
    <p:sldId id="269" r:id="rId18"/>
    <p:sldId id="270" r:id="rId19"/>
    <p:sldId id="272" r:id="rId20"/>
    <p:sldId id="273" r:id="rId21"/>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608" autoAdjust="0"/>
    <p:restoredTop sz="94660"/>
  </p:normalViewPr>
  <p:slideViewPr>
    <p:cSldViewPr snapToGrid="0">
      <p:cViewPr varScale="1">
        <p:scale>
          <a:sx n="94" d="100"/>
          <a:sy n="94" d="100"/>
        </p:scale>
        <p:origin x="75" y="60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tellysbil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nb-NO"/>
              <a:t>Klikk for å redigere tittelstil</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28922F62-845D-48E9-BDE6-CAD394B9D1B0}" type="datetimeFigureOut">
              <a:rPr lang="nb-NO" smtClean="0"/>
              <a:t>30.01.2020</a:t>
            </a:fld>
            <a:endParaRPr lang="nb-NO"/>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nb-NO"/>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DB9CB15B-921C-4275-A9A6-3CC09024843E}" type="slidenum">
              <a:rPr lang="nb-NO" smtClean="0"/>
              <a:t>‹#›</a:t>
            </a:fld>
            <a:endParaRPr lang="nb-NO"/>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214506513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28922F62-845D-48E9-BDE6-CAD394B9D1B0}" type="datetimeFigureOut">
              <a:rPr lang="nb-NO" smtClean="0"/>
              <a:t>30.01.2020</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DB9CB15B-921C-4275-A9A6-3CC09024843E}" type="slidenum">
              <a:rPr lang="nb-NO" smtClean="0"/>
              <a:t>‹#›</a:t>
            </a:fld>
            <a:endParaRPr lang="nb-NO"/>
          </a:p>
        </p:txBody>
      </p:sp>
    </p:spTree>
    <p:extLst>
      <p:ext uri="{BB962C8B-B14F-4D97-AF65-F5344CB8AC3E}">
        <p14:creationId xmlns:p14="http://schemas.microsoft.com/office/powerpoint/2010/main" val="42224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nb-NO"/>
              <a:t>Klikk for å redigere tittelstil</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28922F62-845D-48E9-BDE6-CAD394B9D1B0}" type="datetimeFigureOut">
              <a:rPr lang="nb-NO" smtClean="0"/>
              <a:t>30.01.2020</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DB9CB15B-921C-4275-A9A6-3CC09024843E}" type="slidenum">
              <a:rPr lang="nb-NO" smtClean="0"/>
              <a:t>‹#›</a:t>
            </a:fld>
            <a:endParaRPr lang="nb-NO"/>
          </a:p>
        </p:txBody>
      </p:sp>
    </p:spTree>
    <p:extLst>
      <p:ext uri="{BB962C8B-B14F-4D97-AF65-F5344CB8AC3E}">
        <p14:creationId xmlns:p14="http://schemas.microsoft.com/office/powerpoint/2010/main" val="2661742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28922F62-845D-48E9-BDE6-CAD394B9D1B0}" type="datetimeFigureOut">
              <a:rPr lang="nb-NO" smtClean="0"/>
              <a:t>30.01.2020</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DB9CB15B-921C-4275-A9A6-3CC09024843E}" type="slidenum">
              <a:rPr lang="nb-NO" smtClean="0"/>
              <a:t>‹#›</a:t>
            </a:fld>
            <a:endParaRPr lang="nb-NO"/>
          </a:p>
        </p:txBody>
      </p:sp>
    </p:spTree>
    <p:extLst>
      <p:ext uri="{BB962C8B-B14F-4D97-AF65-F5344CB8AC3E}">
        <p14:creationId xmlns:p14="http://schemas.microsoft.com/office/powerpoint/2010/main" val="3280137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Deloverskrif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nb-NO"/>
              <a:t>Klikk for å redigere tittelstil</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28922F62-845D-48E9-BDE6-CAD394B9D1B0}" type="datetimeFigureOut">
              <a:rPr lang="nb-NO" smtClean="0"/>
              <a:t>30.01.2020</a:t>
            </a:fld>
            <a:endParaRPr lang="nb-NO"/>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nb-NO"/>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DB9CB15B-921C-4275-A9A6-3CC09024843E}" type="slidenum">
              <a:rPr lang="nb-NO" smtClean="0"/>
              <a:t>‹#›</a:t>
            </a:fld>
            <a:endParaRPr lang="nb-NO"/>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2923536457"/>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nb-NO"/>
              <a:t>Klikk for å redigere tittelstil</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Date Placeholder 4"/>
          <p:cNvSpPr>
            <a:spLocks noGrp="1"/>
          </p:cNvSpPr>
          <p:nvPr>
            <p:ph type="dt" sz="half" idx="10"/>
          </p:nvPr>
        </p:nvSpPr>
        <p:spPr/>
        <p:txBody>
          <a:bodyPr/>
          <a:lstStyle/>
          <a:p>
            <a:fld id="{28922F62-845D-48E9-BDE6-CAD394B9D1B0}" type="datetimeFigureOut">
              <a:rPr lang="nb-NO" smtClean="0"/>
              <a:t>30.01.2020</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DB9CB15B-921C-4275-A9A6-3CC09024843E}" type="slidenum">
              <a:rPr lang="nb-NO" smtClean="0"/>
              <a:t>‹#›</a:t>
            </a:fld>
            <a:endParaRPr lang="nb-NO"/>
          </a:p>
        </p:txBody>
      </p:sp>
    </p:spTree>
    <p:extLst>
      <p:ext uri="{BB962C8B-B14F-4D97-AF65-F5344CB8AC3E}">
        <p14:creationId xmlns:p14="http://schemas.microsoft.com/office/powerpoint/2010/main" val="523164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nb-NO"/>
              <a:t>Klikk for å redigere tittelstil</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7" name="Date Placeholder 6"/>
          <p:cNvSpPr>
            <a:spLocks noGrp="1"/>
          </p:cNvSpPr>
          <p:nvPr>
            <p:ph type="dt" sz="half" idx="10"/>
          </p:nvPr>
        </p:nvSpPr>
        <p:spPr/>
        <p:txBody>
          <a:bodyPr/>
          <a:lstStyle/>
          <a:p>
            <a:fld id="{28922F62-845D-48E9-BDE6-CAD394B9D1B0}" type="datetimeFigureOut">
              <a:rPr lang="nb-NO" smtClean="0"/>
              <a:t>30.01.2020</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DB9CB15B-921C-4275-A9A6-3CC09024843E}" type="slidenum">
              <a:rPr lang="nb-NO" smtClean="0"/>
              <a:t>‹#›</a:t>
            </a:fld>
            <a:endParaRPr lang="nb-NO"/>
          </a:p>
        </p:txBody>
      </p:sp>
    </p:spTree>
    <p:extLst>
      <p:ext uri="{BB962C8B-B14F-4D97-AF65-F5344CB8AC3E}">
        <p14:creationId xmlns:p14="http://schemas.microsoft.com/office/powerpoint/2010/main" val="17048202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Date Placeholder 2"/>
          <p:cNvSpPr>
            <a:spLocks noGrp="1"/>
          </p:cNvSpPr>
          <p:nvPr>
            <p:ph type="dt" sz="half" idx="10"/>
          </p:nvPr>
        </p:nvSpPr>
        <p:spPr/>
        <p:txBody>
          <a:bodyPr/>
          <a:lstStyle/>
          <a:p>
            <a:fld id="{28922F62-845D-48E9-BDE6-CAD394B9D1B0}" type="datetimeFigureOut">
              <a:rPr lang="nb-NO" smtClean="0"/>
              <a:t>30.01.2020</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DB9CB15B-921C-4275-A9A6-3CC09024843E}" type="slidenum">
              <a:rPr lang="nb-NO" smtClean="0"/>
              <a:t>‹#›</a:t>
            </a:fld>
            <a:endParaRPr lang="nb-NO"/>
          </a:p>
        </p:txBody>
      </p:sp>
    </p:spTree>
    <p:extLst>
      <p:ext uri="{BB962C8B-B14F-4D97-AF65-F5344CB8AC3E}">
        <p14:creationId xmlns:p14="http://schemas.microsoft.com/office/powerpoint/2010/main" val="1429716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922F62-845D-48E9-BDE6-CAD394B9D1B0}" type="datetimeFigureOut">
              <a:rPr lang="nb-NO" smtClean="0"/>
              <a:t>30.01.2020</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DB9CB15B-921C-4275-A9A6-3CC09024843E}" type="slidenum">
              <a:rPr lang="nb-NO" smtClean="0"/>
              <a:t>‹#›</a:t>
            </a:fld>
            <a:endParaRPr lang="nb-NO"/>
          </a:p>
        </p:txBody>
      </p:sp>
    </p:spTree>
    <p:extLst>
      <p:ext uri="{BB962C8B-B14F-4D97-AF65-F5344CB8AC3E}">
        <p14:creationId xmlns:p14="http://schemas.microsoft.com/office/powerpoint/2010/main" val="2408665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nhold med tekst">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nb-NO"/>
              <a:t>Klikk for å redigere tittelstil</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28922F62-845D-48E9-BDE6-CAD394B9D1B0}" type="datetimeFigureOut">
              <a:rPr lang="nb-NO" smtClean="0"/>
              <a:t>30.01.2020</a:t>
            </a:fld>
            <a:endParaRPr lang="nb-NO"/>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nb-NO"/>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DB9CB15B-921C-4275-A9A6-3CC09024843E}" type="slidenum">
              <a:rPr lang="nb-NO" smtClean="0"/>
              <a:t>‹#›</a:t>
            </a:fld>
            <a:endParaRPr lang="nb-NO"/>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7975012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e med tekst">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nb-NO"/>
              <a:t>Klikk for å redigere tittelstil</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ikonet for å legge til et bilde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28922F62-845D-48E9-BDE6-CAD394B9D1B0}" type="datetimeFigureOut">
              <a:rPr lang="nb-NO" smtClean="0"/>
              <a:t>30.01.2020</a:t>
            </a:fld>
            <a:endParaRPr lang="nb-NO"/>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nb-NO"/>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DB9CB15B-921C-4275-A9A6-3CC09024843E}" type="slidenum">
              <a:rPr lang="nb-NO" smtClean="0"/>
              <a:t>‹#›</a:t>
            </a:fld>
            <a:endParaRPr lang="nb-NO"/>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360271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nb-NO"/>
              <a:t>Klikk for å redigere tittelstil</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28922F62-845D-48E9-BDE6-CAD394B9D1B0}" type="datetimeFigureOut">
              <a:rPr lang="nb-NO" smtClean="0"/>
              <a:t>30.01.2020</a:t>
            </a:fld>
            <a:endParaRPr lang="nb-NO"/>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nb-NO"/>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DB9CB15B-921C-4275-A9A6-3CC09024843E}" type="slidenum">
              <a:rPr lang="nb-NO" smtClean="0"/>
              <a:t>‹#›</a:t>
            </a:fld>
            <a:endParaRPr lang="nb-NO"/>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8345666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F26B43"/>
          </p15:clr>
        </p15:guide>
        <p15:guide id="2" orient="horz" pos="1440">
          <p15:clr>
            <a:srgbClr val="F26B43"/>
          </p15:clr>
        </p15:guide>
        <p15:guide id="3" orient="horz" pos="3696">
          <p15:clr>
            <a:srgbClr val="F26B43"/>
          </p15:clr>
        </p15:guide>
        <p15:guide id="4" orient="horz" pos="432">
          <p15:clr>
            <a:srgbClr val="F26B43"/>
          </p15:clr>
        </p15:guide>
        <p15:guide id="5" orient="horz" pos="1512">
          <p15:clr>
            <a:srgbClr val="F26B43"/>
          </p15:clr>
        </p15:guide>
        <p15:guide id="6" pos="6912">
          <p15:clr>
            <a:srgbClr val="F26B43"/>
          </p15:clr>
        </p15:guide>
        <p15:guide id="7" pos="936">
          <p15:clr>
            <a:srgbClr val="F26B43"/>
          </p15:clr>
        </p15:guide>
        <p15:guide id="8" pos="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tittel 2"/>
          <p:cNvSpPr>
            <a:spLocks noGrp="1"/>
          </p:cNvSpPr>
          <p:nvPr>
            <p:ph type="subTitle" idx="1"/>
          </p:nvPr>
        </p:nvSpPr>
        <p:spPr/>
        <p:txBody>
          <a:bodyPr/>
          <a:lstStyle/>
          <a:p>
            <a:r>
              <a:rPr lang="nb-NO" dirty="0"/>
              <a:t>Moss </a:t>
            </a:r>
            <a:r>
              <a:rPr lang="nb-NO" dirty="0" err="1"/>
              <a:t>Rotary</a:t>
            </a:r>
            <a:r>
              <a:rPr lang="nb-NO" dirty="0"/>
              <a:t> januar 2020</a:t>
            </a:r>
          </a:p>
        </p:txBody>
      </p:sp>
      <p:pic>
        <p:nvPicPr>
          <p:cNvPr id="6" name="Bilde 5"/>
          <p:cNvPicPr>
            <a:picLocks noChangeAspect="1"/>
          </p:cNvPicPr>
          <p:nvPr/>
        </p:nvPicPr>
        <p:blipFill>
          <a:blip r:embed="rId2"/>
          <a:stretch>
            <a:fillRect/>
          </a:stretch>
        </p:blipFill>
        <p:spPr>
          <a:xfrm>
            <a:off x="4566443" y="2064543"/>
            <a:ext cx="3057525" cy="1495425"/>
          </a:xfrm>
          <a:prstGeom prst="rect">
            <a:avLst/>
          </a:prstGeom>
        </p:spPr>
      </p:pic>
    </p:spTree>
    <p:extLst>
      <p:ext uri="{BB962C8B-B14F-4D97-AF65-F5344CB8AC3E}">
        <p14:creationId xmlns:p14="http://schemas.microsoft.com/office/powerpoint/2010/main" val="25421049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Erik Solbakken fra Moss til OL i Tokyo</a:t>
            </a:r>
          </a:p>
        </p:txBody>
      </p:sp>
      <p:pic>
        <p:nvPicPr>
          <p:cNvPr id="5" name="Plassholder for innhold 4"/>
          <p:cNvPicPr>
            <a:picLocks noGrp="1" noChangeAspect="1"/>
          </p:cNvPicPr>
          <p:nvPr>
            <p:ph sz="half" idx="1"/>
          </p:nvPr>
        </p:nvPicPr>
        <p:blipFill>
          <a:blip r:embed="rId2"/>
          <a:stretch>
            <a:fillRect/>
          </a:stretch>
        </p:blipFill>
        <p:spPr>
          <a:xfrm>
            <a:off x="1371600" y="2285998"/>
            <a:ext cx="4862146" cy="3581401"/>
          </a:xfrm>
          <a:prstGeom prst="rect">
            <a:avLst/>
          </a:prstGeom>
        </p:spPr>
      </p:pic>
      <p:sp>
        <p:nvSpPr>
          <p:cNvPr id="4" name="Plassholder for innhold 3"/>
          <p:cNvSpPr>
            <a:spLocks noGrp="1"/>
          </p:cNvSpPr>
          <p:nvPr>
            <p:ph sz="half" idx="2"/>
          </p:nvPr>
        </p:nvSpPr>
        <p:spPr/>
        <p:txBody>
          <a:bodyPr/>
          <a:lstStyle/>
          <a:p>
            <a:r>
              <a:rPr lang="nb-NO" dirty="0"/>
              <a:t>Vant sommeren 2019 B-finalen i VM i dobbeltfirer.</a:t>
            </a:r>
          </a:p>
          <a:p>
            <a:r>
              <a:rPr lang="nb-NO" dirty="0"/>
              <a:t>Båten ble dermed nummer 7 i VM og kvalifisert til OL.</a:t>
            </a:r>
          </a:p>
          <a:p>
            <a:r>
              <a:rPr lang="nb-NO" dirty="0"/>
              <a:t>Erik Solbakken, Olaf Tufte, Martin Helseth og Oscar </a:t>
            </a:r>
            <a:r>
              <a:rPr lang="nb-NO" dirty="0" err="1"/>
              <a:t>Stabe</a:t>
            </a:r>
            <a:r>
              <a:rPr lang="nb-NO" dirty="0"/>
              <a:t> </a:t>
            </a:r>
            <a:r>
              <a:rPr lang="nb-NO" dirty="0" err="1"/>
              <a:t>Helvig</a:t>
            </a:r>
            <a:endParaRPr lang="nb-NO" dirty="0"/>
          </a:p>
          <a:p>
            <a:endParaRPr lang="nb-NO" dirty="0"/>
          </a:p>
        </p:txBody>
      </p:sp>
    </p:spTree>
    <p:extLst>
      <p:ext uri="{BB962C8B-B14F-4D97-AF65-F5344CB8AC3E}">
        <p14:creationId xmlns:p14="http://schemas.microsoft.com/office/powerpoint/2010/main" val="9765640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Kommunevalget og saker</a:t>
            </a:r>
          </a:p>
        </p:txBody>
      </p:sp>
      <p:sp>
        <p:nvSpPr>
          <p:cNvPr id="3" name="Plassholder for innhold 2"/>
          <p:cNvSpPr>
            <a:spLocks noGrp="1"/>
          </p:cNvSpPr>
          <p:nvPr>
            <p:ph idx="1"/>
          </p:nvPr>
        </p:nvSpPr>
        <p:spPr/>
        <p:txBody>
          <a:bodyPr/>
          <a:lstStyle/>
          <a:p>
            <a:r>
              <a:rPr lang="nb-NO" dirty="0"/>
              <a:t>Senterpartiet på full fart inn i Moss</a:t>
            </a:r>
          </a:p>
          <a:p>
            <a:r>
              <a:rPr lang="nb-NO" dirty="0"/>
              <a:t>Meningsmålinger </a:t>
            </a:r>
          </a:p>
          <a:p>
            <a:r>
              <a:rPr lang="nb-NO" dirty="0"/>
              <a:t>Vei og jernbane</a:t>
            </a:r>
          </a:p>
          <a:p>
            <a:r>
              <a:rPr lang="nb-NO"/>
              <a:t>Ny Kurs</a:t>
            </a:r>
            <a:endParaRPr lang="nb-NO" dirty="0"/>
          </a:p>
          <a:p>
            <a:endParaRPr lang="nb-NO" dirty="0"/>
          </a:p>
          <a:p>
            <a:endParaRPr lang="nb-NO" dirty="0"/>
          </a:p>
        </p:txBody>
      </p:sp>
    </p:spTree>
    <p:extLst>
      <p:ext uri="{BB962C8B-B14F-4D97-AF65-F5344CB8AC3E}">
        <p14:creationId xmlns:p14="http://schemas.microsoft.com/office/powerpoint/2010/main" val="9203660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Mandatfordeling i Moss </a:t>
            </a:r>
          </a:p>
        </p:txBody>
      </p:sp>
      <p:sp>
        <p:nvSpPr>
          <p:cNvPr id="3" name="Plassholder for innhold 2"/>
          <p:cNvSpPr>
            <a:spLocks noGrp="1"/>
          </p:cNvSpPr>
          <p:nvPr>
            <p:ph idx="1"/>
          </p:nvPr>
        </p:nvSpPr>
        <p:spPr/>
        <p:txBody>
          <a:bodyPr>
            <a:normAutofit fontScale="92500" lnSpcReduction="10000"/>
          </a:bodyPr>
          <a:lstStyle/>
          <a:p>
            <a:r>
              <a:rPr lang="nb-NO" dirty="0">
                <a:solidFill>
                  <a:srgbClr val="FF0000"/>
                </a:solidFill>
              </a:rPr>
              <a:t>Arbeiderpartiet: </a:t>
            </a:r>
            <a:r>
              <a:rPr lang="nb-NO" dirty="0"/>
              <a:t>14 mandater </a:t>
            </a:r>
          </a:p>
          <a:p>
            <a:r>
              <a:rPr lang="nb-NO" dirty="0">
                <a:solidFill>
                  <a:srgbClr val="0070C0"/>
                </a:solidFill>
              </a:rPr>
              <a:t>Høyre: </a:t>
            </a:r>
            <a:r>
              <a:rPr lang="nb-NO" dirty="0"/>
              <a:t>9 mandater </a:t>
            </a:r>
          </a:p>
          <a:p>
            <a:r>
              <a:rPr lang="nb-NO" dirty="0">
                <a:solidFill>
                  <a:schemeClr val="accent2"/>
                </a:solidFill>
              </a:rPr>
              <a:t>Ny Kurs: </a:t>
            </a:r>
            <a:r>
              <a:rPr lang="nb-NO" dirty="0"/>
              <a:t>5 mandater</a:t>
            </a:r>
          </a:p>
          <a:p>
            <a:r>
              <a:rPr lang="nb-NO" dirty="0">
                <a:solidFill>
                  <a:schemeClr val="accent2"/>
                </a:solidFill>
              </a:rPr>
              <a:t>Rødt: </a:t>
            </a:r>
            <a:r>
              <a:rPr lang="nb-NO" dirty="0"/>
              <a:t>4 mandater</a:t>
            </a:r>
          </a:p>
          <a:p>
            <a:r>
              <a:rPr lang="nb-NO" dirty="0">
                <a:solidFill>
                  <a:srgbClr val="00B050"/>
                </a:solidFill>
              </a:rPr>
              <a:t>SP: </a:t>
            </a:r>
            <a:r>
              <a:rPr lang="nb-NO" dirty="0"/>
              <a:t>4 mandater</a:t>
            </a:r>
          </a:p>
          <a:p>
            <a:r>
              <a:rPr lang="nb-NO" dirty="0">
                <a:solidFill>
                  <a:srgbClr val="92D050"/>
                </a:solidFill>
              </a:rPr>
              <a:t>MDG: </a:t>
            </a:r>
            <a:r>
              <a:rPr lang="nb-NO" dirty="0"/>
              <a:t>3 mandater</a:t>
            </a:r>
          </a:p>
          <a:p>
            <a:r>
              <a:rPr lang="nb-NO" dirty="0">
                <a:solidFill>
                  <a:srgbClr val="FF0000"/>
                </a:solidFill>
              </a:rPr>
              <a:t>SV: </a:t>
            </a:r>
            <a:r>
              <a:rPr lang="nb-NO" dirty="0"/>
              <a:t>3 mandater</a:t>
            </a:r>
          </a:p>
          <a:p>
            <a:r>
              <a:rPr lang="nb-NO" dirty="0">
                <a:solidFill>
                  <a:srgbClr val="00B050"/>
                </a:solidFill>
              </a:rPr>
              <a:t>V: </a:t>
            </a:r>
            <a:r>
              <a:rPr lang="nb-NO" dirty="0"/>
              <a:t>1 mandat</a:t>
            </a:r>
          </a:p>
          <a:p>
            <a:r>
              <a:rPr lang="nb-NO" dirty="0">
                <a:solidFill>
                  <a:srgbClr val="FFFF00"/>
                </a:solidFill>
              </a:rPr>
              <a:t>KrF: </a:t>
            </a:r>
            <a:r>
              <a:rPr lang="nb-NO" dirty="0"/>
              <a:t>1 mandat</a:t>
            </a:r>
          </a:p>
        </p:txBody>
      </p:sp>
    </p:spTree>
    <p:extLst>
      <p:ext uri="{BB962C8B-B14F-4D97-AF65-F5344CB8AC3E}">
        <p14:creationId xmlns:p14="http://schemas.microsoft.com/office/powerpoint/2010/main" val="14062776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p:txBody>
          <a:bodyPr/>
          <a:lstStyle/>
          <a:p>
            <a:endParaRPr lang="nb-NO" dirty="0"/>
          </a:p>
          <a:p>
            <a:endParaRPr lang="nb-NO" dirty="0"/>
          </a:p>
          <a:p>
            <a:r>
              <a:rPr lang="nb-NO" dirty="0"/>
              <a:t>NOEN VAR VELDIG FORNØYDE MED KVELDEN………..</a:t>
            </a:r>
          </a:p>
        </p:txBody>
      </p:sp>
    </p:spTree>
    <p:extLst>
      <p:ext uri="{BB962C8B-B14F-4D97-AF65-F5344CB8AC3E}">
        <p14:creationId xmlns:p14="http://schemas.microsoft.com/office/powerpoint/2010/main" val="25995841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104775" y="0"/>
            <a:ext cx="12087225" cy="6858000"/>
          </a:xfrm>
          <a:prstGeom prst="rect">
            <a:avLst/>
          </a:prstGeom>
        </p:spPr>
      </p:pic>
    </p:spTree>
    <p:extLst>
      <p:ext uri="{BB962C8B-B14F-4D97-AF65-F5344CB8AC3E}">
        <p14:creationId xmlns:p14="http://schemas.microsoft.com/office/powerpoint/2010/main" val="40415252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0" y="0"/>
            <a:ext cx="12039600" cy="6858000"/>
          </a:xfrm>
          <a:prstGeom prst="rect">
            <a:avLst/>
          </a:prstGeom>
        </p:spPr>
      </p:pic>
    </p:spTree>
    <p:extLst>
      <p:ext uri="{BB962C8B-B14F-4D97-AF65-F5344CB8AC3E}">
        <p14:creationId xmlns:p14="http://schemas.microsoft.com/office/powerpoint/2010/main" val="29790945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Noen litt mindre fornøyde………..</a:t>
            </a:r>
          </a:p>
        </p:txBody>
      </p:sp>
      <p:pic>
        <p:nvPicPr>
          <p:cNvPr id="5" name="Plassholder for innhold 4"/>
          <p:cNvPicPr>
            <a:picLocks noGrp="1" noChangeAspect="1"/>
          </p:cNvPicPr>
          <p:nvPr>
            <p:ph sz="half" idx="1"/>
          </p:nvPr>
        </p:nvPicPr>
        <p:blipFill>
          <a:blip r:embed="rId2"/>
          <a:stretch>
            <a:fillRect/>
          </a:stretch>
        </p:blipFill>
        <p:spPr>
          <a:xfrm>
            <a:off x="1371600" y="2593975"/>
            <a:ext cx="4448175" cy="2965450"/>
          </a:xfrm>
          <a:prstGeom prst="rect">
            <a:avLst/>
          </a:prstGeom>
        </p:spPr>
      </p:pic>
      <p:pic>
        <p:nvPicPr>
          <p:cNvPr id="5122" name="Picture 2" descr="https://g.acdn.no/obscura/API/dynamic/r1/ece5/tr_1024_1_l_f/2019-09-09T22%3A17%3A04.000%2B0200/moss/2019/9/9/22/20190909th_Valg_2019_3-3.jpg?chk=C16CAF"/>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6524625" y="2595423"/>
            <a:ext cx="4448175" cy="2962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47971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Meningsmålinger og valgresultat</a:t>
            </a:r>
          </a:p>
        </p:txBody>
      </p:sp>
      <p:sp>
        <p:nvSpPr>
          <p:cNvPr id="3" name="Plassholder for innhold 2"/>
          <p:cNvSpPr>
            <a:spLocks noGrp="1"/>
          </p:cNvSpPr>
          <p:nvPr>
            <p:ph idx="1"/>
          </p:nvPr>
        </p:nvSpPr>
        <p:spPr>
          <a:xfrm>
            <a:off x="1132189" y="1705708"/>
            <a:ext cx="9840611" cy="4161692"/>
          </a:xfrm>
        </p:spPr>
        <p:txBody>
          <a:bodyPr>
            <a:normAutofit/>
          </a:bodyPr>
          <a:lstStyle/>
          <a:p>
            <a:r>
              <a:rPr lang="nb-NO" dirty="0"/>
              <a:t>          Krf målt til 2,4 %. Valgresultat 2,4 %   </a:t>
            </a:r>
          </a:p>
          <a:p>
            <a:r>
              <a:rPr lang="nb-NO" dirty="0"/>
              <a:t>  </a:t>
            </a:r>
          </a:p>
          <a:p>
            <a:r>
              <a:rPr lang="nb-NO" dirty="0"/>
              <a:t>            V målt til 4,9 %. Valgresultat 4,6 %</a:t>
            </a:r>
          </a:p>
          <a:p>
            <a:endParaRPr lang="nb-NO" dirty="0"/>
          </a:p>
          <a:p>
            <a:r>
              <a:rPr lang="nb-NO" dirty="0"/>
              <a:t>             SV målt til 6,9 %. Valgresultat 6 %</a:t>
            </a:r>
          </a:p>
          <a:p>
            <a:endParaRPr lang="nb-NO" dirty="0"/>
          </a:p>
          <a:p>
            <a:r>
              <a:rPr lang="nb-NO" dirty="0"/>
              <a:t>               Sp målt til 5,9 %. Valgresultat 7,2 %</a:t>
            </a:r>
          </a:p>
          <a:p>
            <a:endParaRPr lang="nb-NO" dirty="0"/>
          </a:p>
          <a:p>
            <a:endParaRPr lang="nb-NO" dirty="0"/>
          </a:p>
          <a:p>
            <a:endParaRPr lang="nb-NO" dirty="0"/>
          </a:p>
        </p:txBody>
      </p:sp>
      <p:pic>
        <p:nvPicPr>
          <p:cNvPr id="5" name="Bilde 4"/>
          <p:cNvPicPr>
            <a:picLocks noChangeAspect="1"/>
          </p:cNvPicPr>
          <p:nvPr/>
        </p:nvPicPr>
        <p:blipFill>
          <a:blip r:embed="rId2"/>
          <a:stretch>
            <a:fillRect/>
          </a:stretch>
        </p:blipFill>
        <p:spPr>
          <a:xfrm>
            <a:off x="1206071" y="1825625"/>
            <a:ext cx="655680" cy="546872"/>
          </a:xfrm>
          <a:prstGeom prst="rect">
            <a:avLst/>
          </a:prstGeom>
        </p:spPr>
      </p:pic>
      <p:pic>
        <p:nvPicPr>
          <p:cNvPr id="7" name="Bilde 6"/>
          <p:cNvPicPr>
            <a:picLocks noChangeAspect="1"/>
          </p:cNvPicPr>
          <p:nvPr/>
        </p:nvPicPr>
        <p:blipFill>
          <a:blip r:embed="rId3"/>
          <a:stretch>
            <a:fillRect/>
          </a:stretch>
        </p:blipFill>
        <p:spPr>
          <a:xfrm>
            <a:off x="1210190" y="2660822"/>
            <a:ext cx="956362" cy="733168"/>
          </a:xfrm>
          <a:prstGeom prst="rect">
            <a:avLst/>
          </a:prstGeom>
        </p:spPr>
      </p:pic>
      <p:pic>
        <p:nvPicPr>
          <p:cNvPr id="9" name="Bilde 8"/>
          <p:cNvPicPr>
            <a:picLocks noChangeAspect="1"/>
          </p:cNvPicPr>
          <p:nvPr/>
        </p:nvPicPr>
        <p:blipFill>
          <a:blip r:embed="rId4"/>
          <a:stretch>
            <a:fillRect/>
          </a:stretch>
        </p:blipFill>
        <p:spPr>
          <a:xfrm>
            <a:off x="1132189" y="3528927"/>
            <a:ext cx="902558" cy="795938"/>
          </a:xfrm>
          <a:prstGeom prst="rect">
            <a:avLst/>
          </a:prstGeom>
        </p:spPr>
      </p:pic>
      <p:pic>
        <p:nvPicPr>
          <p:cNvPr id="11" name="Bilde 10"/>
          <p:cNvPicPr>
            <a:picLocks noChangeAspect="1"/>
          </p:cNvPicPr>
          <p:nvPr/>
        </p:nvPicPr>
        <p:blipFill>
          <a:blip r:embed="rId5"/>
          <a:stretch>
            <a:fillRect/>
          </a:stretch>
        </p:blipFill>
        <p:spPr>
          <a:xfrm>
            <a:off x="1132189" y="4459802"/>
            <a:ext cx="1034363" cy="774356"/>
          </a:xfrm>
          <a:prstGeom prst="rect">
            <a:avLst/>
          </a:prstGeom>
        </p:spPr>
      </p:pic>
    </p:spTree>
    <p:extLst>
      <p:ext uri="{BB962C8B-B14F-4D97-AF65-F5344CB8AC3E}">
        <p14:creationId xmlns:p14="http://schemas.microsoft.com/office/powerpoint/2010/main" val="12486074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371600" y="685800"/>
            <a:ext cx="9601200" cy="729762"/>
          </a:xfrm>
        </p:spPr>
        <p:txBody>
          <a:bodyPr/>
          <a:lstStyle/>
          <a:p>
            <a:r>
              <a:rPr lang="nb-NO" dirty="0"/>
              <a:t>Meningsmålinger og valgresultat</a:t>
            </a:r>
          </a:p>
        </p:txBody>
      </p:sp>
      <p:sp>
        <p:nvSpPr>
          <p:cNvPr id="3" name="Plassholder for innhold 2"/>
          <p:cNvSpPr>
            <a:spLocks noGrp="1"/>
          </p:cNvSpPr>
          <p:nvPr>
            <p:ph idx="1"/>
          </p:nvPr>
        </p:nvSpPr>
        <p:spPr/>
        <p:txBody>
          <a:bodyPr/>
          <a:lstStyle/>
          <a:p>
            <a:r>
              <a:rPr lang="nb-NO" dirty="0"/>
              <a:t>             Rødt målt til 7,4 %. Valgresultat 7 %</a:t>
            </a:r>
          </a:p>
          <a:p>
            <a:endParaRPr lang="nb-NO" dirty="0"/>
          </a:p>
          <a:p>
            <a:endParaRPr lang="nb-NO" dirty="0"/>
          </a:p>
          <a:p>
            <a:r>
              <a:rPr lang="nb-NO" dirty="0"/>
              <a:t>            MDG målt til 4,9 %. Valgresultat 5,9 %</a:t>
            </a:r>
          </a:p>
        </p:txBody>
      </p:sp>
      <p:pic>
        <p:nvPicPr>
          <p:cNvPr id="5" name="Bilde 4"/>
          <p:cNvPicPr>
            <a:picLocks noChangeAspect="1"/>
          </p:cNvPicPr>
          <p:nvPr/>
        </p:nvPicPr>
        <p:blipFill>
          <a:blip r:embed="rId2"/>
          <a:stretch>
            <a:fillRect/>
          </a:stretch>
        </p:blipFill>
        <p:spPr>
          <a:xfrm>
            <a:off x="1203754" y="1825625"/>
            <a:ext cx="905132" cy="629251"/>
          </a:xfrm>
          <a:prstGeom prst="rect">
            <a:avLst/>
          </a:prstGeom>
        </p:spPr>
      </p:pic>
      <p:pic>
        <p:nvPicPr>
          <p:cNvPr id="7" name="Bilde 6"/>
          <p:cNvPicPr>
            <a:picLocks noChangeAspect="1"/>
          </p:cNvPicPr>
          <p:nvPr/>
        </p:nvPicPr>
        <p:blipFill>
          <a:blip r:embed="rId3"/>
          <a:stretch>
            <a:fillRect/>
          </a:stretch>
        </p:blipFill>
        <p:spPr>
          <a:xfrm>
            <a:off x="1127941" y="3036868"/>
            <a:ext cx="915044" cy="793728"/>
          </a:xfrm>
          <a:prstGeom prst="rect">
            <a:avLst/>
          </a:prstGeom>
        </p:spPr>
      </p:pic>
    </p:spTree>
    <p:extLst>
      <p:ext uri="{BB962C8B-B14F-4D97-AF65-F5344CB8AC3E}">
        <p14:creationId xmlns:p14="http://schemas.microsoft.com/office/powerpoint/2010/main" val="3148483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Meningsmålinger og valgresultat</a:t>
            </a:r>
          </a:p>
        </p:txBody>
      </p:sp>
      <p:sp>
        <p:nvSpPr>
          <p:cNvPr id="3" name="Plassholder for innhold 2"/>
          <p:cNvSpPr>
            <a:spLocks noGrp="1"/>
          </p:cNvSpPr>
          <p:nvPr>
            <p:ph idx="1"/>
          </p:nvPr>
        </p:nvSpPr>
        <p:spPr/>
        <p:txBody>
          <a:bodyPr>
            <a:normAutofit fontScale="77500" lnSpcReduction="20000"/>
          </a:bodyPr>
          <a:lstStyle/>
          <a:p>
            <a:r>
              <a:rPr lang="nb-NO" dirty="0"/>
              <a:t>               </a:t>
            </a:r>
          </a:p>
          <a:p>
            <a:r>
              <a:rPr lang="nb-NO" dirty="0"/>
              <a:t>              FrP ble i siste måling målt til 10,3 %. Valgresultatet ble 8,7 %. </a:t>
            </a:r>
          </a:p>
          <a:p>
            <a:endParaRPr lang="nb-NO" dirty="0"/>
          </a:p>
          <a:p>
            <a:endParaRPr lang="nb-NO" dirty="0"/>
          </a:p>
          <a:p>
            <a:r>
              <a:rPr lang="nb-NO" dirty="0"/>
              <a:t>                  H ble målt til 16,3 mens valgresultatet ble 19 %. </a:t>
            </a:r>
          </a:p>
          <a:p>
            <a:endParaRPr lang="nb-NO" dirty="0"/>
          </a:p>
          <a:p>
            <a:r>
              <a:rPr lang="nb-NO" dirty="0"/>
              <a:t>                   </a:t>
            </a:r>
          </a:p>
          <a:p>
            <a:pPr lvl="1"/>
            <a:r>
              <a:rPr lang="nb-NO" dirty="0"/>
              <a:t>Ap ble  AP målt til 24,5 mens valgresultatet ble 27,6 %.</a:t>
            </a:r>
          </a:p>
          <a:p>
            <a:endParaRPr lang="nb-NO" dirty="0"/>
          </a:p>
          <a:p>
            <a:r>
              <a:rPr lang="nb-NO" dirty="0"/>
              <a:t>Ap og H styrket seg den siste tiden før valget over hele landet. Frp gjorde et noe dårligere  valg enn  gjennomsnittet av målingene. For disse partiene er derfor målingene nok presise innenfor feilmarginen.     </a:t>
            </a:r>
          </a:p>
          <a:p>
            <a:pPr marL="0" indent="0">
              <a:buNone/>
            </a:pPr>
            <a:endParaRPr lang="nb-NO" dirty="0"/>
          </a:p>
          <a:p>
            <a:endParaRPr lang="nb-NO" dirty="0"/>
          </a:p>
        </p:txBody>
      </p:sp>
      <p:pic>
        <p:nvPicPr>
          <p:cNvPr id="5" name="Bilde 4"/>
          <p:cNvPicPr>
            <a:picLocks noChangeAspect="1"/>
          </p:cNvPicPr>
          <p:nvPr/>
        </p:nvPicPr>
        <p:blipFill>
          <a:blip r:embed="rId2"/>
          <a:stretch>
            <a:fillRect/>
          </a:stretch>
        </p:blipFill>
        <p:spPr>
          <a:xfrm>
            <a:off x="838200" y="2150076"/>
            <a:ext cx="1362848" cy="1005018"/>
          </a:xfrm>
          <a:prstGeom prst="rect">
            <a:avLst/>
          </a:prstGeom>
        </p:spPr>
      </p:pic>
      <p:pic>
        <p:nvPicPr>
          <p:cNvPr id="7" name="Bilde 6"/>
          <p:cNvPicPr>
            <a:picLocks noChangeAspect="1"/>
          </p:cNvPicPr>
          <p:nvPr/>
        </p:nvPicPr>
        <p:blipFill>
          <a:blip r:embed="rId3"/>
          <a:stretch>
            <a:fillRect/>
          </a:stretch>
        </p:blipFill>
        <p:spPr>
          <a:xfrm>
            <a:off x="1075619" y="3287781"/>
            <a:ext cx="1244558" cy="873210"/>
          </a:xfrm>
          <a:prstGeom prst="rect">
            <a:avLst/>
          </a:prstGeom>
        </p:spPr>
      </p:pic>
      <p:pic>
        <p:nvPicPr>
          <p:cNvPr id="9" name="Bilde 8"/>
          <p:cNvPicPr>
            <a:picLocks noChangeAspect="1"/>
          </p:cNvPicPr>
          <p:nvPr/>
        </p:nvPicPr>
        <p:blipFill>
          <a:blip r:embed="rId4"/>
          <a:stretch>
            <a:fillRect/>
          </a:stretch>
        </p:blipFill>
        <p:spPr>
          <a:xfrm>
            <a:off x="1149761" y="4352755"/>
            <a:ext cx="1096275" cy="685624"/>
          </a:xfrm>
          <a:prstGeom prst="rect">
            <a:avLst/>
          </a:prstGeom>
        </p:spPr>
      </p:pic>
    </p:spTree>
    <p:extLst>
      <p:ext uri="{BB962C8B-B14F-4D97-AF65-F5344CB8AC3E}">
        <p14:creationId xmlns:p14="http://schemas.microsoft.com/office/powerpoint/2010/main" val="27785148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Ari Behn (47) er død. </a:t>
            </a:r>
            <a:br>
              <a:rPr lang="nb-NO" dirty="0"/>
            </a:br>
            <a:r>
              <a:rPr lang="nb-NO" dirty="0"/>
              <a:t>Venner og Kongehuset er i sorg.</a:t>
            </a:r>
          </a:p>
        </p:txBody>
      </p:sp>
      <p:pic>
        <p:nvPicPr>
          <p:cNvPr id="5" name="Plassholder for innhold 4"/>
          <p:cNvPicPr>
            <a:picLocks noGrp="1" noChangeAspect="1"/>
          </p:cNvPicPr>
          <p:nvPr>
            <p:ph sz="half" idx="1"/>
          </p:nvPr>
        </p:nvPicPr>
        <p:blipFill>
          <a:blip r:embed="rId2"/>
          <a:stretch>
            <a:fillRect/>
          </a:stretch>
        </p:blipFill>
        <p:spPr>
          <a:xfrm>
            <a:off x="1371600" y="2593975"/>
            <a:ext cx="4448175" cy="2965450"/>
          </a:xfrm>
          <a:prstGeom prst="rect">
            <a:avLst/>
          </a:prstGeom>
        </p:spPr>
      </p:pic>
      <p:sp>
        <p:nvSpPr>
          <p:cNvPr id="4" name="Plassholder for innhold 3"/>
          <p:cNvSpPr>
            <a:spLocks noGrp="1"/>
          </p:cNvSpPr>
          <p:nvPr>
            <p:ph sz="half" idx="2"/>
          </p:nvPr>
        </p:nvSpPr>
        <p:spPr/>
        <p:txBody>
          <a:bodyPr/>
          <a:lstStyle/>
          <a:p>
            <a:pPr marL="0" indent="0">
              <a:buNone/>
            </a:pPr>
            <a:r>
              <a:rPr lang="nb-NO" dirty="0"/>
              <a:t> -Det er med stor sorg i hjertet at vi de aller nærmeste pårørende til Ari Behn må meddele at han i dag tok sitt eget liv. Vi ber om respekt for vårt privatliv i tiden som kommer, heter det i en uttalelse fra familien skrevet av Geir </a:t>
            </a:r>
            <a:r>
              <a:rPr lang="nb-NO" dirty="0" err="1"/>
              <a:t>Håkonsund</a:t>
            </a:r>
            <a:r>
              <a:rPr lang="nb-NO" dirty="0"/>
              <a:t>, som har fungert som manager for Ari Behn.</a:t>
            </a:r>
          </a:p>
        </p:txBody>
      </p:sp>
    </p:spTree>
    <p:extLst>
      <p:ext uri="{BB962C8B-B14F-4D97-AF65-F5344CB8AC3E}">
        <p14:creationId xmlns:p14="http://schemas.microsoft.com/office/powerpoint/2010/main" val="29916876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371600" y="685800"/>
            <a:ext cx="9601200" cy="896815"/>
          </a:xfrm>
        </p:spPr>
        <p:txBody>
          <a:bodyPr/>
          <a:lstStyle/>
          <a:p>
            <a:r>
              <a:rPr lang="nb-NO" dirty="0"/>
              <a:t>Meningsmålinger og valgresultat</a:t>
            </a:r>
          </a:p>
        </p:txBody>
      </p:sp>
      <p:sp>
        <p:nvSpPr>
          <p:cNvPr id="3" name="Plassholder for innhold 2"/>
          <p:cNvSpPr>
            <a:spLocks noGrp="1"/>
          </p:cNvSpPr>
          <p:nvPr>
            <p:ph idx="1"/>
          </p:nvPr>
        </p:nvSpPr>
        <p:spPr/>
        <p:txBody>
          <a:bodyPr>
            <a:normAutofit/>
          </a:bodyPr>
          <a:lstStyle/>
          <a:p>
            <a:r>
              <a:rPr lang="nb-NO" dirty="0"/>
              <a:t>     </a:t>
            </a:r>
          </a:p>
          <a:p>
            <a:r>
              <a:rPr lang="nb-NO" dirty="0"/>
              <a:t>                                   Fra 18 juni 2019 til 19 august målte InFact Ny Kurs i </a:t>
            </a:r>
          </a:p>
          <a:p>
            <a:r>
              <a:rPr lang="nb-NO" dirty="0"/>
              <a:t>fremgang fra 10,6 % til 16,7 %, og deretter en marginal tilbakegang til 16,5 %  3. september. </a:t>
            </a:r>
          </a:p>
          <a:p>
            <a:r>
              <a:rPr lang="nb-NO" b="1" dirty="0" err="1"/>
              <a:t>Valgresulatet</a:t>
            </a:r>
            <a:r>
              <a:rPr lang="nb-NO" b="1" dirty="0"/>
              <a:t> for Ny Kurs ble 11 %.</a:t>
            </a:r>
          </a:p>
          <a:p>
            <a:r>
              <a:rPr lang="nb-NO" b="1" dirty="0"/>
              <a:t>Hvorfor? </a:t>
            </a:r>
            <a:r>
              <a:rPr lang="nb-NO" dirty="0"/>
              <a:t>Lokale forhold, Ap og H frem i forhold til siste måling. Droppet Ny Kurs sent, lufta ut av Bedre Byutvikling og når alt kommer til alt mer enn en sak som er viktig?</a:t>
            </a:r>
          </a:p>
          <a:p>
            <a:r>
              <a:rPr lang="nb-NO" dirty="0"/>
              <a:t>Uansett: Et veldig sterkt resultat. </a:t>
            </a:r>
            <a:endParaRPr lang="nb-NO" b="1" dirty="0"/>
          </a:p>
        </p:txBody>
      </p:sp>
      <p:pic>
        <p:nvPicPr>
          <p:cNvPr id="5" name="Bilde 4"/>
          <p:cNvPicPr>
            <a:picLocks noChangeAspect="1"/>
          </p:cNvPicPr>
          <p:nvPr/>
        </p:nvPicPr>
        <p:blipFill>
          <a:blip r:embed="rId2"/>
          <a:stretch>
            <a:fillRect/>
          </a:stretch>
        </p:blipFill>
        <p:spPr>
          <a:xfrm>
            <a:off x="959827" y="1980834"/>
            <a:ext cx="2857500" cy="1171575"/>
          </a:xfrm>
          <a:prstGeom prst="rect">
            <a:avLst/>
          </a:prstGeom>
        </p:spPr>
      </p:pic>
    </p:spTree>
    <p:extLst>
      <p:ext uri="{BB962C8B-B14F-4D97-AF65-F5344CB8AC3E}">
        <p14:creationId xmlns:p14="http://schemas.microsoft.com/office/powerpoint/2010/main" val="15408907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Det norske kongehuset</a:t>
            </a:r>
          </a:p>
        </p:txBody>
      </p:sp>
      <p:sp>
        <p:nvSpPr>
          <p:cNvPr id="3" name="Plassholder for tekst 2"/>
          <p:cNvSpPr>
            <a:spLocks noGrp="1"/>
          </p:cNvSpPr>
          <p:nvPr>
            <p:ph type="body" idx="1"/>
          </p:nvPr>
        </p:nvSpPr>
        <p:spPr/>
        <p:txBody>
          <a:bodyPr/>
          <a:lstStyle/>
          <a:p>
            <a:r>
              <a:rPr lang="nb-NO" dirty="0"/>
              <a:t>Kongen og Dronningen</a:t>
            </a:r>
          </a:p>
        </p:txBody>
      </p:sp>
      <p:sp>
        <p:nvSpPr>
          <p:cNvPr id="4" name="Plassholder for innhold 3"/>
          <p:cNvSpPr>
            <a:spLocks noGrp="1"/>
          </p:cNvSpPr>
          <p:nvPr>
            <p:ph sz="half" idx="2"/>
          </p:nvPr>
        </p:nvSpPr>
        <p:spPr/>
        <p:txBody>
          <a:bodyPr>
            <a:normAutofit fontScale="85000" lnSpcReduction="20000"/>
          </a:bodyPr>
          <a:lstStyle/>
          <a:p>
            <a:r>
              <a:rPr lang="nb-NO" dirty="0"/>
              <a:t>Det er med stor sorg Dronningen og jeg har mottatt budskapet om Ari Behns bortgang. Ari var en viktig del av vår familie gjennom mange år, og vi bærer med oss varme, gode minner om ham. Vi er takknemlige for at vi fikk lære ham å kjenne. Vi sørger over at våre barnebarn nå har mistet sin kjære pappa - og har dyp medfølelse med hans foreldre og søsken, som nå har mistet sin kjære sønn og bror. Vi ber om at Aris nærmeste familie får ro i denne vonde tiden.</a:t>
            </a:r>
          </a:p>
        </p:txBody>
      </p:sp>
      <p:sp>
        <p:nvSpPr>
          <p:cNvPr id="5" name="Plassholder for tekst 4"/>
          <p:cNvSpPr>
            <a:spLocks noGrp="1"/>
          </p:cNvSpPr>
          <p:nvPr>
            <p:ph type="body" sz="quarter" idx="3"/>
          </p:nvPr>
        </p:nvSpPr>
        <p:spPr/>
        <p:txBody>
          <a:bodyPr>
            <a:normAutofit fontScale="92500"/>
          </a:bodyPr>
          <a:lstStyle/>
          <a:p>
            <a:r>
              <a:rPr lang="nb-NO" dirty="0"/>
              <a:t>Kronprins Haakon og </a:t>
            </a:r>
          </a:p>
          <a:p>
            <a:r>
              <a:rPr lang="nb-NO" dirty="0"/>
              <a:t>Kronprinsesse Mette-Marit </a:t>
            </a:r>
          </a:p>
        </p:txBody>
      </p:sp>
      <p:sp>
        <p:nvSpPr>
          <p:cNvPr id="6" name="Plassholder for innhold 5"/>
          <p:cNvSpPr>
            <a:spLocks noGrp="1"/>
          </p:cNvSpPr>
          <p:nvPr>
            <p:ph sz="quarter" idx="4"/>
          </p:nvPr>
        </p:nvSpPr>
        <p:spPr/>
        <p:txBody>
          <a:bodyPr>
            <a:normAutofit fontScale="85000" lnSpcReduction="20000"/>
          </a:bodyPr>
          <a:lstStyle/>
          <a:p>
            <a:r>
              <a:rPr lang="nb-NO" dirty="0"/>
              <a:t>For oss var Ari en god venn, et kjært familiemedlem og en fantastisk onkel, som vi delte mange av livets små og store øyeblikk med. Det er med stor sorg vi har mottatt budskapet om hans bortgang. Vi var alle veldig glad i Ari. Tankene våre går spesielt til Maud, Leah, Emma, Prinsesse Märtha Louise og Aris nærmeste familie.</a:t>
            </a:r>
          </a:p>
        </p:txBody>
      </p:sp>
    </p:spTree>
    <p:extLst>
      <p:ext uri="{BB962C8B-B14F-4D97-AF65-F5344CB8AC3E}">
        <p14:creationId xmlns:p14="http://schemas.microsoft.com/office/powerpoint/2010/main" val="617308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Det svenske </a:t>
            </a:r>
            <a:r>
              <a:rPr lang="nb-NO" dirty="0" err="1"/>
              <a:t>konehuset</a:t>
            </a:r>
            <a:endParaRPr lang="nb-NO" dirty="0"/>
          </a:p>
        </p:txBody>
      </p:sp>
      <p:sp>
        <p:nvSpPr>
          <p:cNvPr id="3" name="Plassholder for tekst 2"/>
          <p:cNvSpPr>
            <a:spLocks noGrp="1"/>
          </p:cNvSpPr>
          <p:nvPr>
            <p:ph type="body" idx="1"/>
          </p:nvPr>
        </p:nvSpPr>
        <p:spPr/>
        <p:txBody>
          <a:bodyPr/>
          <a:lstStyle/>
          <a:p>
            <a:r>
              <a:rPr lang="nb-NO" dirty="0"/>
              <a:t>Kronprinsesse Victoria og Prins Daniel</a:t>
            </a:r>
          </a:p>
        </p:txBody>
      </p:sp>
      <p:sp>
        <p:nvSpPr>
          <p:cNvPr id="4" name="Plassholder for innhold 3"/>
          <p:cNvSpPr>
            <a:spLocks noGrp="1"/>
          </p:cNvSpPr>
          <p:nvPr>
            <p:ph sz="half" idx="2"/>
          </p:nvPr>
        </p:nvSpPr>
        <p:spPr/>
        <p:txBody>
          <a:bodyPr/>
          <a:lstStyle/>
          <a:p>
            <a:pPr marL="0" indent="0">
              <a:buNone/>
            </a:pPr>
            <a:r>
              <a:rPr lang="nb-NO" dirty="0"/>
              <a:t>– Det er med stor sorg vi har mottatt beskjeden om Ari Behns bortgang. Vi kommer til å minnes Ari som det varme, hjertelige og spirituelle mennesket han var. Det var et privilegium å få bli kjent med Ari. Våre tanker går til hans døtre og familie.</a:t>
            </a:r>
          </a:p>
        </p:txBody>
      </p:sp>
      <p:sp>
        <p:nvSpPr>
          <p:cNvPr id="5" name="Plassholder for tekst 4"/>
          <p:cNvSpPr>
            <a:spLocks noGrp="1"/>
          </p:cNvSpPr>
          <p:nvPr>
            <p:ph type="body" sz="quarter" idx="3"/>
          </p:nvPr>
        </p:nvSpPr>
        <p:spPr/>
        <p:txBody>
          <a:bodyPr/>
          <a:lstStyle/>
          <a:p>
            <a:r>
              <a:rPr lang="nb-NO" dirty="0"/>
              <a:t>Kong Carl Gustav</a:t>
            </a:r>
          </a:p>
        </p:txBody>
      </p:sp>
      <p:sp>
        <p:nvSpPr>
          <p:cNvPr id="6" name="Plassholder for innhold 5"/>
          <p:cNvSpPr>
            <a:spLocks noGrp="1"/>
          </p:cNvSpPr>
          <p:nvPr>
            <p:ph sz="quarter" idx="4"/>
          </p:nvPr>
        </p:nvSpPr>
        <p:spPr/>
        <p:txBody>
          <a:bodyPr/>
          <a:lstStyle/>
          <a:p>
            <a:r>
              <a:rPr lang="nb-NO" dirty="0"/>
              <a:t> Vi har fått beskjeden om Ari Behns tragiske bortgang. Vi kjente ham som en del av den norske kongefamilien gjennom mange år, som står oss nær. Våre tanker går til hans nærmeste, skriver den svenske Kong Carl Gustav om Ari Behns bortgang.</a:t>
            </a:r>
          </a:p>
        </p:txBody>
      </p:sp>
    </p:spTree>
    <p:extLst>
      <p:ext uri="{BB962C8B-B14F-4D97-AF65-F5344CB8AC3E}">
        <p14:creationId xmlns:p14="http://schemas.microsoft.com/office/powerpoint/2010/main" val="2470585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Tente lys for Ari Behn</a:t>
            </a:r>
          </a:p>
        </p:txBody>
      </p:sp>
      <p:sp>
        <p:nvSpPr>
          <p:cNvPr id="3" name="Plassholder for tekst 2"/>
          <p:cNvSpPr>
            <a:spLocks noGrp="1"/>
          </p:cNvSpPr>
          <p:nvPr>
            <p:ph type="body" idx="1"/>
          </p:nvPr>
        </p:nvSpPr>
        <p:spPr/>
        <p:txBody>
          <a:bodyPr/>
          <a:lstStyle/>
          <a:p>
            <a:r>
              <a:rPr lang="nb-NO" dirty="0"/>
              <a:t>Slottsplassen</a:t>
            </a:r>
          </a:p>
        </p:txBody>
      </p:sp>
      <p:pic>
        <p:nvPicPr>
          <p:cNvPr id="7" name="Plassholder for innhold 6"/>
          <p:cNvPicPr>
            <a:picLocks noGrp="1" noChangeAspect="1"/>
          </p:cNvPicPr>
          <p:nvPr>
            <p:ph sz="half" idx="2"/>
          </p:nvPr>
        </p:nvPicPr>
        <p:blipFill>
          <a:blip r:embed="rId2"/>
          <a:stretch>
            <a:fillRect/>
          </a:stretch>
        </p:blipFill>
        <p:spPr>
          <a:xfrm>
            <a:off x="1371601" y="3164776"/>
            <a:ext cx="4443984" cy="2702624"/>
          </a:xfrm>
          <a:prstGeom prst="rect">
            <a:avLst/>
          </a:prstGeom>
        </p:spPr>
      </p:pic>
      <p:sp>
        <p:nvSpPr>
          <p:cNvPr id="5" name="Plassholder for tekst 4"/>
          <p:cNvSpPr>
            <a:spLocks noGrp="1"/>
          </p:cNvSpPr>
          <p:nvPr>
            <p:ph type="body" sz="quarter" idx="3"/>
          </p:nvPr>
        </p:nvSpPr>
        <p:spPr/>
        <p:txBody>
          <a:bodyPr/>
          <a:lstStyle/>
          <a:p>
            <a:r>
              <a:rPr lang="nb-NO" dirty="0"/>
              <a:t>Moss Kirke</a:t>
            </a:r>
          </a:p>
        </p:txBody>
      </p:sp>
      <p:pic>
        <p:nvPicPr>
          <p:cNvPr id="8" name="Plassholder for innhold 7"/>
          <p:cNvPicPr>
            <a:picLocks noGrp="1" noChangeAspect="1"/>
          </p:cNvPicPr>
          <p:nvPr>
            <p:ph sz="quarter" idx="4"/>
          </p:nvPr>
        </p:nvPicPr>
        <p:blipFill>
          <a:blip r:embed="rId3"/>
          <a:stretch>
            <a:fillRect/>
          </a:stretch>
        </p:blipFill>
        <p:spPr>
          <a:xfrm>
            <a:off x="6525014" y="3164776"/>
            <a:ext cx="5036871" cy="2702624"/>
          </a:xfrm>
          <a:prstGeom prst="rect">
            <a:avLst/>
          </a:prstGeom>
        </p:spPr>
      </p:pic>
    </p:spTree>
    <p:extLst>
      <p:ext uri="{BB962C8B-B14F-4D97-AF65-F5344CB8AC3E}">
        <p14:creationId xmlns:p14="http://schemas.microsoft.com/office/powerpoint/2010/main" val="23951371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Fakkeltog for Ari Behn</a:t>
            </a:r>
          </a:p>
        </p:txBody>
      </p:sp>
      <p:pic>
        <p:nvPicPr>
          <p:cNvPr id="7" name="Plassholder for innhold 6"/>
          <p:cNvPicPr>
            <a:picLocks noGrp="1" noChangeAspect="1"/>
          </p:cNvPicPr>
          <p:nvPr>
            <p:ph sz="half" idx="1"/>
          </p:nvPr>
        </p:nvPicPr>
        <p:blipFill>
          <a:blip r:embed="rId2"/>
          <a:stretch>
            <a:fillRect/>
          </a:stretch>
        </p:blipFill>
        <p:spPr>
          <a:xfrm>
            <a:off x="556845" y="1690688"/>
            <a:ext cx="5181600" cy="2177927"/>
          </a:xfrm>
          <a:prstGeom prst="rect">
            <a:avLst/>
          </a:prstGeom>
        </p:spPr>
      </p:pic>
      <p:sp>
        <p:nvSpPr>
          <p:cNvPr id="4" name="Plassholder for innhold 3"/>
          <p:cNvSpPr>
            <a:spLocks noGrp="1"/>
          </p:cNvSpPr>
          <p:nvPr>
            <p:ph sz="half" idx="2"/>
          </p:nvPr>
        </p:nvSpPr>
        <p:spPr/>
        <p:txBody>
          <a:bodyPr/>
          <a:lstStyle/>
          <a:p>
            <a:endParaRPr lang="nb-NO" dirty="0"/>
          </a:p>
        </p:txBody>
      </p:sp>
      <p:pic>
        <p:nvPicPr>
          <p:cNvPr id="8" name="Bilde 7"/>
          <p:cNvPicPr>
            <a:picLocks noChangeAspect="1"/>
          </p:cNvPicPr>
          <p:nvPr/>
        </p:nvPicPr>
        <p:blipFill>
          <a:blip r:embed="rId3"/>
          <a:stretch>
            <a:fillRect/>
          </a:stretch>
        </p:blipFill>
        <p:spPr>
          <a:xfrm>
            <a:off x="0" y="1591408"/>
            <a:ext cx="12192000" cy="5266592"/>
          </a:xfrm>
          <a:prstGeom prst="rect">
            <a:avLst/>
          </a:prstGeom>
        </p:spPr>
      </p:pic>
    </p:spTree>
    <p:extLst>
      <p:ext uri="{BB962C8B-B14F-4D97-AF65-F5344CB8AC3E}">
        <p14:creationId xmlns:p14="http://schemas.microsoft.com/office/powerpoint/2010/main" val="22261889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Bisettelse fra Oslo Domkirke</a:t>
            </a:r>
          </a:p>
        </p:txBody>
      </p:sp>
      <p:pic>
        <p:nvPicPr>
          <p:cNvPr id="5" name="Plassholder for innhold 4"/>
          <p:cNvPicPr>
            <a:picLocks noGrp="1" noChangeAspect="1"/>
          </p:cNvPicPr>
          <p:nvPr>
            <p:ph sz="half" idx="1"/>
          </p:nvPr>
        </p:nvPicPr>
        <p:blipFill>
          <a:blip r:embed="rId2"/>
          <a:stretch>
            <a:fillRect/>
          </a:stretch>
        </p:blipFill>
        <p:spPr>
          <a:xfrm>
            <a:off x="1266826" y="2171701"/>
            <a:ext cx="4667250" cy="3686174"/>
          </a:xfrm>
          <a:prstGeom prst="rect">
            <a:avLst/>
          </a:prstGeom>
        </p:spPr>
      </p:pic>
      <p:pic>
        <p:nvPicPr>
          <p:cNvPr id="8" name="Plassholder for innhold 7"/>
          <p:cNvPicPr>
            <a:picLocks noGrp="1" noChangeAspect="1"/>
          </p:cNvPicPr>
          <p:nvPr>
            <p:ph sz="half" idx="2"/>
          </p:nvPr>
        </p:nvPicPr>
        <p:blipFill>
          <a:blip r:embed="rId3"/>
          <a:stretch>
            <a:fillRect/>
          </a:stretch>
        </p:blipFill>
        <p:spPr>
          <a:xfrm>
            <a:off x="7091362" y="2171701"/>
            <a:ext cx="2628900" cy="3686173"/>
          </a:xfrm>
          <a:prstGeom prst="rect">
            <a:avLst/>
          </a:prstGeom>
        </p:spPr>
      </p:pic>
    </p:spTree>
    <p:extLst>
      <p:ext uri="{BB962C8B-B14F-4D97-AF65-F5344CB8AC3E}">
        <p14:creationId xmlns:p14="http://schemas.microsoft.com/office/powerpoint/2010/main" val="33247625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Offentlig debatt om selvmord og psykiske problemer </a:t>
            </a:r>
          </a:p>
        </p:txBody>
      </p:sp>
      <p:pic>
        <p:nvPicPr>
          <p:cNvPr id="5" name="Plassholder for innhold 4"/>
          <p:cNvPicPr>
            <a:picLocks noGrp="1" noChangeAspect="1"/>
          </p:cNvPicPr>
          <p:nvPr>
            <p:ph sz="half" idx="1"/>
          </p:nvPr>
        </p:nvPicPr>
        <p:blipFill>
          <a:blip r:embed="rId2"/>
          <a:stretch>
            <a:fillRect/>
          </a:stretch>
        </p:blipFill>
        <p:spPr>
          <a:xfrm>
            <a:off x="914400" y="2224087"/>
            <a:ext cx="5181600" cy="4310061"/>
          </a:xfrm>
          <a:prstGeom prst="rect">
            <a:avLst/>
          </a:prstGeom>
        </p:spPr>
      </p:pic>
      <p:sp>
        <p:nvSpPr>
          <p:cNvPr id="4" name="Plassholder for innhold 3"/>
          <p:cNvSpPr>
            <a:spLocks noGrp="1"/>
          </p:cNvSpPr>
          <p:nvPr>
            <p:ph sz="half" idx="2"/>
          </p:nvPr>
        </p:nvSpPr>
        <p:spPr/>
        <p:txBody>
          <a:bodyPr/>
          <a:lstStyle/>
          <a:p>
            <a:r>
              <a:rPr lang="nb-NO" dirty="0"/>
              <a:t>Ida Marie </a:t>
            </a:r>
            <a:r>
              <a:rPr lang="nb-NO" dirty="0" err="1"/>
              <a:t>Stilén</a:t>
            </a:r>
            <a:r>
              <a:rPr lang="nb-NO" dirty="0"/>
              <a:t> (26) har slitt med angst og depresjoner fra hun var liten. </a:t>
            </a:r>
          </a:p>
          <a:p>
            <a:r>
              <a:rPr lang="nb-NO" dirty="0"/>
              <a:t>Nå vil hun bidra i den offentlige debatten om selvmord, som har pågått siden det ble kjent at Ari Behn tok sitt eget liv 1. juledag.</a:t>
            </a:r>
          </a:p>
        </p:txBody>
      </p:sp>
    </p:spTree>
    <p:extLst>
      <p:ext uri="{BB962C8B-B14F-4D97-AF65-F5344CB8AC3E}">
        <p14:creationId xmlns:p14="http://schemas.microsoft.com/office/powerpoint/2010/main" val="10820018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Kristoffer Evensen Ventura klar for PGA</a:t>
            </a:r>
          </a:p>
        </p:txBody>
      </p:sp>
      <p:pic>
        <p:nvPicPr>
          <p:cNvPr id="5" name="Plassholder for innhold 4"/>
          <p:cNvPicPr>
            <a:picLocks noGrp="1" noChangeAspect="1"/>
          </p:cNvPicPr>
          <p:nvPr>
            <p:ph sz="half" idx="1"/>
          </p:nvPr>
        </p:nvPicPr>
        <p:blipFill>
          <a:blip r:embed="rId2"/>
          <a:stretch>
            <a:fillRect/>
          </a:stretch>
        </p:blipFill>
        <p:spPr>
          <a:xfrm>
            <a:off x="1371600" y="2286000"/>
            <a:ext cx="4906108" cy="3581400"/>
          </a:xfrm>
          <a:prstGeom prst="rect">
            <a:avLst/>
          </a:prstGeom>
        </p:spPr>
      </p:pic>
      <p:sp>
        <p:nvSpPr>
          <p:cNvPr id="4" name="Plassholder for innhold 3"/>
          <p:cNvSpPr>
            <a:spLocks noGrp="1"/>
          </p:cNvSpPr>
          <p:nvPr>
            <p:ph sz="half" idx="2"/>
          </p:nvPr>
        </p:nvSpPr>
        <p:spPr/>
        <p:txBody>
          <a:bodyPr>
            <a:normAutofit/>
          </a:bodyPr>
          <a:lstStyle/>
          <a:p>
            <a:r>
              <a:rPr lang="nb-NO" dirty="0"/>
              <a:t>Ryggegutten sørget for en norsk  sportssensasjon.</a:t>
            </a:r>
          </a:p>
          <a:p>
            <a:r>
              <a:rPr lang="nb-NO" dirty="0"/>
              <a:t>En av to, den andre er Viktor Hovland. Tidligere bare Henrik Bjørnstad.</a:t>
            </a:r>
          </a:p>
          <a:p>
            <a:r>
              <a:rPr lang="nb-NO" dirty="0"/>
              <a:t>Skal spille om minst 7 millioner dollar i uken </a:t>
            </a:r>
          </a:p>
        </p:txBody>
      </p:sp>
    </p:spTree>
    <p:extLst>
      <p:ext uri="{BB962C8B-B14F-4D97-AF65-F5344CB8AC3E}">
        <p14:creationId xmlns:p14="http://schemas.microsoft.com/office/powerpoint/2010/main" val="3772123535"/>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docProps/app.xml><?xml version="1.0" encoding="utf-8"?>
<Properties xmlns="http://schemas.openxmlformats.org/officeDocument/2006/extended-properties" xmlns:vt="http://schemas.openxmlformats.org/officeDocument/2006/docPropsVTypes">
  <Template>Beskjæring</Template>
  <TotalTime>740</TotalTime>
  <Words>638</Words>
  <Application>Microsoft Office PowerPoint</Application>
  <PresentationFormat>Widescreen</PresentationFormat>
  <Paragraphs>81</Paragraphs>
  <Slides>20</Slides>
  <Notes>0</Notes>
  <HiddenSlides>0</HiddenSlides>
  <MMClips>0</MMClips>
  <ScaleCrop>false</ScaleCrop>
  <HeadingPairs>
    <vt:vector size="6" baseType="variant">
      <vt:variant>
        <vt:lpstr>Brukte skrifter</vt:lpstr>
      </vt:variant>
      <vt:variant>
        <vt:i4>1</vt:i4>
      </vt:variant>
      <vt:variant>
        <vt:lpstr>Tema</vt:lpstr>
      </vt:variant>
      <vt:variant>
        <vt:i4>1</vt:i4>
      </vt:variant>
      <vt:variant>
        <vt:lpstr>Lysbildetitler</vt:lpstr>
      </vt:variant>
      <vt:variant>
        <vt:i4>20</vt:i4>
      </vt:variant>
    </vt:vector>
  </HeadingPairs>
  <TitlesOfParts>
    <vt:vector size="22" baseType="lpstr">
      <vt:lpstr>Franklin Gothic Book</vt:lpstr>
      <vt:lpstr>Crop</vt:lpstr>
      <vt:lpstr>PowerPoint-presentasjon</vt:lpstr>
      <vt:lpstr>Ari Behn (47) er død.  Venner og Kongehuset er i sorg.</vt:lpstr>
      <vt:lpstr>Det norske kongehuset</vt:lpstr>
      <vt:lpstr>Det svenske konehuset</vt:lpstr>
      <vt:lpstr>Tente lys for Ari Behn</vt:lpstr>
      <vt:lpstr>Fakkeltog for Ari Behn</vt:lpstr>
      <vt:lpstr>Bisettelse fra Oslo Domkirke</vt:lpstr>
      <vt:lpstr>Offentlig debatt om selvmord og psykiske problemer </vt:lpstr>
      <vt:lpstr>Kristoffer Evensen Ventura klar for PGA</vt:lpstr>
      <vt:lpstr>Erik Solbakken fra Moss til OL i Tokyo</vt:lpstr>
      <vt:lpstr>Kommunevalget og saker</vt:lpstr>
      <vt:lpstr>Mandatfordeling i Moss </vt:lpstr>
      <vt:lpstr>PowerPoint-presentasjon</vt:lpstr>
      <vt:lpstr>PowerPoint-presentasjon</vt:lpstr>
      <vt:lpstr>PowerPoint-presentasjon</vt:lpstr>
      <vt:lpstr>Noen litt mindre fornøyde………..</vt:lpstr>
      <vt:lpstr>Meningsmålinger og valgresultat</vt:lpstr>
      <vt:lpstr>Meningsmålinger og valgresultat</vt:lpstr>
      <vt:lpstr>Meningsmålinger og valgresultat</vt:lpstr>
      <vt:lpstr>Meningsmålinger og valgresultat</vt:lpstr>
    </vt:vector>
  </TitlesOfParts>
  <Company>Amedia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Pål Enghaug</dc:creator>
  <cp:lastModifiedBy>Marianne Been</cp:lastModifiedBy>
  <cp:revision>61</cp:revision>
  <dcterms:created xsi:type="dcterms:W3CDTF">2020-01-06T13:09:38Z</dcterms:created>
  <dcterms:modified xsi:type="dcterms:W3CDTF">2020-01-30T19:42:37Z</dcterms:modified>
</cp:coreProperties>
</file>