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59" r:id="rId5"/>
    <p:sldId id="266" r:id="rId6"/>
    <p:sldId id="263" r:id="rId7"/>
    <p:sldId id="270" r:id="rId8"/>
    <p:sldId id="267" r:id="rId9"/>
    <p:sldId id="264" r:id="rId10"/>
    <p:sldId id="269" r:id="rId11"/>
    <p:sldId id="258" r:id="rId12"/>
    <p:sldId id="265" r:id="rId13"/>
    <p:sldId id="268" r:id="rId1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986"/>
    <a:srgbClr val="35498B"/>
    <a:srgbClr val="283886"/>
    <a:srgbClr val="283885"/>
    <a:srgbClr val="293786"/>
    <a:srgbClr val="204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1" autoAdjust="0"/>
    <p:restoredTop sz="86432" autoAdjust="0"/>
  </p:normalViewPr>
  <p:slideViewPr>
    <p:cSldViewPr>
      <p:cViewPr varScale="1">
        <p:scale>
          <a:sx n="100" d="100"/>
          <a:sy n="100" d="100"/>
        </p:scale>
        <p:origin x="8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918B6-DF6D-4D8C-A957-1DB58DDDFA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1FADF8D-4D84-4FE0-BA20-15193EC763E0}">
      <dgm:prSet phldrT="[Tekst]"/>
      <dgm:spPr/>
      <dgm:t>
        <a:bodyPr/>
        <a:lstStyle/>
        <a:p>
          <a:r>
            <a:rPr lang="nb-NO" dirty="0"/>
            <a:t>Moss Voks</a:t>
          </a:r>
        </a:p>
        <a:p>
          <a:r>
            <a:rPr lang="nb-NO" dirty="0" smtClean="0"/>
            <a:t>Virksomhetsleder</a:t>
          </a:r>
        </a:p>
        <a:p>
          <a:r>
            <a:rPr lang="nb-NO" dirty="0" smtClean="0"/>
            <a:t>i ledergruppe med:</a:t>
          </a:r>
        </a:p>
        <a:p>
          <a:r>
            <a:rPr lang="nb-NO" dirty="0" smtClean="0"/>
            <a:t>Nestleder</a:t>
          </a:r>
        </a:p>
        <a:p>
          <a:r>
            <a:rPr lang="nb-NO" dirty="0" smtClean="0"/>
            <a:t>2 avdelingsledere</a:t>
          </a:r>
        </a:p>
        <a:p>
          <a:r>
            <a:rPr lang="nb-NO" dirty="0" smtClean="0"/>
            <a:t>3 fagledere</a:t>
          </a:r>
        </a:p>
      </dgm:t>
    </dgm:pt>
    <dgm:pt modelId="{9E93CA58-2FFA-4E19-B870-D895626AE58E}" type="parTrans" cxnId="{9533EF42-8407-438C-A79F-9D0408DD7E2E}">
      <dgm:prSet/>
      <dgm:spPr/>
      <dgm:t>
        <a:bodyPr/>
        <a:lstStyle/>
        <a:p>
          <a:endParaRPr lang="nb-NO"/>
        </a:p>
      </dgm:t>
    </dgm:pt>
    <dgm:pt modelId="{FAA76F54-9F6C-4ED0-833A-BBC417B27882}" type="sibTrans" cxnId="{9533EF42-8407-438C-A79F-9D0408DD7E2E}">
      <dgm:prSet/>
      <dgm:spPr/>
      <dgm:t>
        <a:bodyPr/>
        <a:lstStyle/>
        <a:p>
          <a:endParaRPr lang="nb-NO"/>
        </a:p>
      </dgm:t>
    </dgm:pt>
    <dgm:pt modelId="{1C320682-FB59-4D0D-8250-D3EBE07AE3C9}">
      <dgm:prSet phldrT="[Tekst]"/>
      <dgm:spPr/>
      <dgm:t>
        <a:bodyPr/>
        <a:lstStyle/>
        <a:p>
          <a:r>
            <a:rPr lang="nb-NO"/>
            <a:t>Flyktning</a:t>
          </a:r>
        </a:p>
      </dgm:t>
    </dgm:pt>
    <dgm:pt modelId="{1D05E736-CBF8-49FE-89AF-DD66A7346DF8}" type="parTrans" cxnId="{5A0B4B2B-A3B5-43AE-9E77-2BA2AA85969B}">
      <dgm:prSet/>
      <dgm:spPr/>
      <dgm:t>
        <a:bodyPr/>
        <a:lstStyle/>
        <a:p>
          <a:endParaRPr lang="nb-NO"/>
        </a:p>
      </dgm:t>
    </dgm:pt>
    <dgm:pt modelId="{2A3F15E1-ED32-4BA6-992E-545564A8D3B9}" type="sibTrans" cxnId="{5A0B4B2B-A3B5-43AE-9E77-2BA2AA85969B}">
      <dgm:prSet/>
      <dgm:spPr/>
      <dgm:t>
        <a:bodyPr/>
        <a:lstStyle/>
        <a:p>
          <a:endParaRPr lang="nb-NO"/>
        </a:p>
      </dgm:t>
    </dgm:pt>
    <dgm:pt modelId="{D8C81E19-234E-4A31-B5DE-C2265A5C56CB}">
      <dgm:prSet phldrT="[Tekst]"/>
      <dgm:spPr/>
      <dgm:t>
        <a:bodyPr/>
        <a:lstStyle/>
        <a:p>
          <a:r>
            <a:rPr lang="nb-NO"/>
            <a:t>Voksenopplæring</a:t>
          </a:r>
        </a:p>
      </dgm:t>
    </dgm:pt>
    <dgm:pt modelId="{2EF5ED58-0CE8-44D4-B53A-F4A5160BF48A}" type="parTrans" cxnId="{94F251D4-71B8-4D83-976E-6C19E3FAF16D}">
      <dgm:prSet/>
      <dgm:spPr/>
      <dgm:t>
        <a:bodyPr/>
        <a:lstStyle/>
        <a:p>
          <a:endParaRPr lang="nb-NO"/>
        </a:p>
      </dgm:t>
    </dgm:pt>
    <dgm:pt modelId="{560C3B9B-4384-49CC-9509-A682D6FAEA94}" type="sibTrans" cxnId="{94F251D4-71B8-4D83-976E-6C19E3FAF16D}">
      <dgm:prSet/>
      <dgm:spPr/>
      <dgm:t>
        <a:bodyPr/>
        <a:lstStyle/>
        <a:p>
          <a:endParaRPr lang="nb-NO"/>
        </a:p>
      </dgm:t>
    </dgm:pt>
    <dgm:pt modelId="{7AA14765-BC2F-4940-8305-64D61349CB61}">
      <dgm:prSet phldrT="[Tekst]"/>
      <dgm:spPr/>
      <dgm:t>
        <a:bodyPr/>
        <a:lstStyle/>
        <a:p>
          <a:r>
            <a:rPr lang="nb-NO"/>
            <a:t>Botiltak for EMF</a:t>
          </a:r>
        </a:p>
      </dgm:t>
    </dgm:pt>
    <dgm:pt modelId="{1996BE71-BD82-412A-A0BF-0F8CF41355C3}" type="parTrans" cxnId="{CD99D1AB-D27B-4D13-B5B5-F82F974578FE}">
      <dgm:prSet/>
      <dgm:spPr/>
      <dgm:t>
        <a:bodyPr/>
        <a:lstStyle/>
        <a:p>
          <a:endParaRPr lang="nb-NO"/>
        </a:p>
      </dgm:t>
    </dgm:pt>
    <dgm:pt modelId="{138FB989-9AC3-4757-B7B5-30E214F24B43}" type="sibTrans" cxnId="{CD99D1AB-D27B-4D13-B5B5-F82F974578FE}">
      <dgm:prSet/>
      <dgm:spPr/>
      <dgm:t>
        <a:bodyPr/>
        <a:lstStyle/>
        <a:p>
          <a:endParaRPr lang="nb-NO"/>
        </a:p>
      </dgm:t>
    </dgm:pt>
    <dgm:pt modelId="{FC9DA43A-FB2A-4FF2-B5DE-B43722E5E6EB}" type="asst">
      <dgm:prSet phldrT="[Tekst]"/>
      <dgm:spPr/>
      <dgm:t>
        <a:bodyPr/>
        <a:lstStyle/>
        <a:p>
          <a:r>
            <a:rPr lang="nb-NO" dirty="0" smtClean="0"/>
            <a:t>NAV</a:t>
          </a:r>
          <a:endParaRPr lang="nb-NO" dirty="0"/>
        </a:p>
      </dgm:t>
    </dgm:pt>
    <dgm:pt modelId="{8B3C77BC-5A44-45F3-A74E-479C4B39BB8F}" type="parTrans" cxnId="{579EC4C0-48CD-4BF2-9D9E-2923D827951B}">
      <dgm:prSet/>
      <dgm:spPr/>
      <dgm:t>
        <a:bodyPr/>
        <a:lstStyle/>
        <a:p>
          <a:endParaRPr lang="nb-NO"/>
        </a:p>
      </dgm:t>
    </dgm:pt>
    <dgm:pt modelId="{B7C51B31-E9E0-4E1B-8CBF-774D7886AA6A}" type="sibTrans" cxnId="{579EC4C0-48CD-4BF2-9D9E-2923D827951B}">
      <dgm:prSet/>
      <dgm:spPr/>
      <dgm:t>
        <a:bodyPr/>
        <a:lstStyle/>
        <a:p>
          <a:endParaRPr lang="nb-NO"/>
        </a:p>
      </dgm:t>
    </dgm:pt>
    <dgm:pt modelId="{8159DC2F-7668-4DB3-ADC6-349E18CA8FD9}" type="pres">
      <dgm:prSet presAssocID="{2C2918B6-DF6D-4D8C-A957-1DB58DDDFA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E5A39DCE-5912-4401-9B7E-EC0117455083}" type="pres">
      <dgm:prSet presAssocID="{41FADF8D-4D84-4FE0-BA20-15193EC763E0}" presName="hierRoot1" presStyleCnt="0">
        <dgm:presLayoutVars>
          <dgm:hierBranch val="init"/>
        </dgm:presLayoutVars>
      </dgm:prSet>
      <dgm:spPr/>
    </dgm:pt>
    <dgm:pt modelId="{BB535E75-7F43-4C0F-AEDE-E54CF53B99A2}" type="pres">
      <dgm:prSet presAssocID="{41FADF8D-4D84-4FE0-BA20-15193EC763E0}" presName="rootComposite1" presStyleCnt="0"/>
      <dgm:spPr/>
    </dgm:pt>
    <dgm:pt modelId="{96B74840-0E2B-4634-8958-32C3E1719639}" type="pres">
      <dgm:prSet presAssocID="{41FADF8D-4D84-4FE0-BA20-15193EC763E0}" presName="rootText1" presStyleLbl="node0" presStyleIdx="0" presStyleCnt="2" custScaleY="19241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8C6E968-2727-4937-AA76-94C9544E88A8}" type="pres">
      <dgm:prSet presAssocID="{41FADF8D-4D84-4FE0-BA20-15193EC763E0}" presName="rootConnector1" presStyleLbl="node1" presStyleIdx="0" presStyleCnt="0"/>
      <dgm:spPr/>
      <dgm:t>
        <a:bodyPr/>
        <a:lstStyle/>
        <a:p>
          <a:endParaRPr lang="nb-NO"/>
        </a:p>
      </dgm:t>
    </dgm:pt>
    <dgm:pt modelId="{71992541-257C-470E-9E28-E7DF215B395F}" type="pres">
      <dgm:prSet presAssocID="{41FADF8D-4D84-4FE0-BA20-15193EC763E0}" presName="hierChild2" presStyleCnt="0"/>
      <dgm:spPr/>
    </dgm:pt>
    <dgm:pt modelId="{EC0CBC7B-40D0-4F6E-B150-97E348E63A2E}" type="pres">
      <dgm:prSet presAssocID="{1D05E736-CBF8-49FE-89AF-DD66A7346DF8}" presName="Name37" presStyleLbl="parChTrans1D2" presStyleIdx="0" presStyleCnt="3"/>
      <dgm:spPr/>
      <dgm:t>
        <a:bodyPr/>
        <a:lstStyle/>
        <a:p>
          <a:endParaRPr lang="nb-NO"/>
        </a:p>
      </dgm:t>
    </dgm:pt>
    <dgm:pt modelId="{86AB6F35-2940-4F7B-95A7-B0F4F1F000AB}" type="pres">
      <dgm:prSet presAssocID="{1C320682-FB59-4D0D-8250-D3EBE07AE3C9}" presName="hierRoot2" presStyleCnt="0">
        <dgm:presLayoutVars>
          <dgm:hierBranch val="init"/>
        </dgm:presLayoutVars>
      </dgm:prSet>
      <dgm:spPr/>
    </dgm:pt>
    <dgm:pt modelId="{AE126159-BA18-4147-8545-6E55FB106758}" type="pres">
      <dgm:prSet presAssocID="{1C320682-FB59-4D0D-8250-D3EBE07AE3C9}" presName="rootComposite" presStyleCnt="0"/>
      <dgm:spPr/>
    </dgm:pt>
    <dgm:pt modelId="{66D34B8C-90E0-42CB-A37D-1E9EE0837FA1}" type="pres">
      <dgm:prSet presAssocID="{1C320682-FB59-4D0D-8250-D3EBE07AE3C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3FD8CBA-0699-4F40-A47E-25737D5D4768}" type="pres">
      <dgm:prSet presAssocID="{1C320682-FB59-4D0D-8250-D3EBE07AE3C9}" presName="rootConnector" presStyleLbl="node2" presStyleIdx="0" presStyleCnt="3"/>
      <dgm:spPr/>
      <dgm:t>
        <a:bodyPr/>
        <a:lstStyle/>
        <a:p>
          <a:endParaRPr lang="nb-NO"/>
        </a:p>
      </dgm:t>
    </dgm:pt>
    <dgm:pt modelId="{1A37BF04-61CB-4BB8-89A5-1C9A3D024989}" type="pres">
      <dgm:prSet presAssocID="{1C320682-FB59-4D0D-8250-D3EBE07AE3C9}" presName="hierChild4" presStyleCnt="0"/>
      <dgm:spPr/>
    </dgm:pt>
    <dgm:pt modelId="{C950DBA1-C26B-4C92-8336-D52D003D4181}" type="pres">
      <dgm:prSet presAssocID="{1C320682-FB59-4D0D-8250-D3EBE07AE3C9}" presName="hierChild5" presStyleCnt="0"/>
      <dgm:spPr/>
    </dgm:pt>
    <dgm:pt modelId="{371C7345-4472-4F2C-BBA2-F27AFABBEF14}" type="pres">
      <dgm:prSet presAssocID="{2EF5ED58-0CE8-44D4-B53A-F4A5160BF48A}" presName="Name37" presStyleLbl="parChTrans1D2" presStyleIdx="1" presStyleCnt="3"/>
      <dgm:spPr/>
      <dgm:t>
        <a:bodyPr/>
        <a:lstStyle/>
        <a:p>
          <a:endParaRPr lang="nb-NO"/>
        </a:p>
      </dgm:t>
    </dgm:pt>
    <dgm:pt modelId="{DF30CA06-0D38-4FB5-A0DB-8FBAF9FDD77D}" type="pres">
      <dgm:prSet presAssocID="{D8C81E19-234E-4A31-B5DE-C2265A5C56CB}" presName="hierRoot2" presStyleCnt="0">
        <dgm:presLayoutVars>
          <dgm:hierBranch val="init"/>
        </dgm:presLayoutVars>
      </dgm:prSet>
      <dgm:spPr/>
    </dgm:pt>
    <dgm:pt modelId="{D8EA4B7E-2E15-4354-87E0-F9270AB95FA3}" type="pres">
      <dgm:prSet presAssocID="{D8C81E19-234E-4A31-B5DE-C2265A5C56CB}" presName="rootComposite" presStyleCnt="0"/>
      <dgm:spPr/>
    </dgm:pt>
    <dgm:pt modelId="{B6AE9741-3ABB-4423-91BC-B5014B0EE04F}" type="pres">
      <dgm:prSet presAssocID="{D8C81E19-234E-4A31-B5DE-C2265A5C56C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C628085-113E-4276-A2AF-FA85B9512C79}" type="pres">
      <dgm:prSet presAssocID="{D8C81E19-234E-4A31-B5DE-C2265A5C56CB}" presName="rootConnector" presStyleLbl="node2" presStyleIdx="1" presStyleCnt="3"/>
      <dgm:spPr/>
      <dgm:t>
        <a:bodyPr/>
        <a:lstStyle/>
        <a:p>
          <a:endParaRPr lang="nb-NO"/>
        </a:p>
      </dgm:t>
    </dgm:pt>
    <dgm:pt modelId="{769D9100-3FCC-4FD1-A422-47F7A3581304}" type="pres">
      <dgm:prSet presAssocID="{D8C81E19-234E-4A31-B5DE-C2265A5C56CB}" presName="hierChild4" presStyleCnt="0"/>
      <dgm:spPr/>
    </dgm:pt>
    <dgm:pt modelId="{42251CBD-1C43-4F31-81C2-599A1CDDCC0E}" type="pres">
      <dgm:prSet presAssocID="{D8C81E19-234E-4A31-B5DE-C2265A5C56CB}" presName="hierChild5" presStyleCnt="0"/>
      <dgm:spPr/>
    </dgm:pt>
    <dgm:pt modelId="{8A29E901-A2CB-47C9-9190-8A326C20DDB2}" type="pres">
      <dgm:prSet presAssocID="{1996BE71-BD82-412A-A0BF-0F8CF41355C3}" presName="Name37" presStyleLbl="parChTrans1D2" presStyleIdx="2" presStyleCnt="3"/>
      <dgm:spPr/>
      <dgm:t>
        <a:bodyPr/>
        <a:lstStyle/>
        <a:p>
          <a:endParaRPr lang="nb-NO"/>
        </a:p>
      </dgm:t>
    </dgm:pt>
    <dgm:pt modelId="{70CE33D9-AD45-4B0C-8328-FEB0F06A2D64}" type="pres">
      <dgm:prSet presAssocID="{7AA14765-BC2F-4940-8305-64D61349CB61}" presName="hierRoot2" presStyleCnt="0">
        <dgm:presLayoutVars>
          <dgm:hierBranch val="init"/>
        </dgm:presLayoutVars>
      </dgm:prSet>
      <dgm:spPr/>
    </dgm:pt>
    <dgm:pt modelId="{184B7D09-6AF5-43FC-BC99-108D48BFC823}" type="pres">
      <dgm:prSet presAssocID="{7AA14765-BC2F-4940-8305-64D61349CB61}" presName="rootComposite" presStyleCnt="0"/>
      <dgm:spPr/>
    </dgm:pt>
    <dgm:pt modelId="{8ECC2CDB-0587-4F17-8C2C-87351253B541}" type="pres">
      <dgm:prSet presAssocID="{7AA14765-BC2F-4940-8305-64D61349CB6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B92302C-1149-4970-8083-B84B45560FC9}" type="pres">
      <dgm:prSet presAssocID="{7AA14765-BC2F-4940-8305-64D61349CB61}" presName="rootConnector" presStyleLbl="node2" presStyleIdx="2" presStyleCnt="3"/>
      <dgm:spPr/>
      <dgm:t>
        <a:bodyPr/>
        <a:lstStyle/>
        <a:p>
          <a:endParaRPr lang="nb-NO"/>
        </a:p>
      </dgm:t>
    </dgm:pt>
    <dgm:pt modelId="{F4B34B74-6AD7-4E48-90B1-AED5FDECBF67}" type="pres">
      <dgm:prSet presAssocID="{7AA14765-BC2F-4940-8305-64D61349CB61}" presName="hierChild4" presStyleCnt="0"/>
      <dgm:spPr/>
    </dgm:pt>
    <dgm:pt modelId="{8C426985-8529-4F74-96E0-FF4B33623DBF}" type="pres">
      <dgm:prSet presAssocID="{7AA14765-BC2F-4940-8305-64D61349CB61}" presName="hierChild5" presStyleCnt="0"/>
      <dgm:spPr/>
    </dgm:pt>
    <dgm:pt modelId="{E15A0E38-D49F-4485-9832-81B14659EE2A}" type="pres">
      <dgm:prSet presAssocID="{41FADF8D-4D84-4FE0-BA20-15193EC763E0}" presName="hierChild3" presStyleCnt="0"/>
      <dgm:spPr/>
    </dgm:pt>
    <dgm:pt modelId="{031A1D6D-AD4F-44F5-AC53-ED8FE996D440}" type="pres">
      <dgm:prSet presAssocID="{FC9DA43A-FB2A-4FF2-B5DE-B43722E5E6EB}" presName="hierRoot1" presStyleCnt="0">
        <dgm:presLayoutVars>
          <dgm:hierBranch val="init"/>
        </dgm:presLayoutVars>
      </dgm:prSet>
      <dgm:spPr/>
    </dgm:pt>
    <dgm:pt modelId="{6EC43AF1-5424-4997-B074-4EA39380A43D}" type="pres">
      <dgm:prSet presAssocID="{FC9DA43A-FB2A-4FF2-B5DE-B43722E5E6EB}" presName="rootComposite1" presStyleCnt="0"/>
      <dgm:spPr/>
    </dgm:pt>
    <dgm:pt modelId="{CE06DD2A-DEBC-493F-8E7D-48917200E86B}" type="pres">
      <dgm:prSet presAssocID="{FC9DA43A-FB2A-4FF2-B5DE-B43722E5E6EB}" presName="rootText1" presStyleLbl="node0" presStyleIdx="1" presStyleCnt="2" custLinFactX="-100000" custLinFactNeighborX="-139247" custLinFactNeighborY="530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960CB84-F58E-4AC3-87E5-546AF18FE05F}" type="pres">
      <dgm:prSet presAssocID="{FC9DA43A-FB2A-4FF2-B5DE-B43722E5E6EB}" presName="rootConnector1" presStyleLbl="asst0" presStyleIdx="0" presStyleCnt="0"/>
      <dgm:spPr/>
      <dgm:t>
        <a:bodyPr/>
        <a:lstStyle/>
        <a:p>
          <a:endParaRPr lang="nb-NO"/>
        </a:p>
      </dgm:t>
    </dgm:pt>
    <dgm:pt modelId="{04C5272E-4D16-4922-9C3F-DAAF1E1F57B1}" type="pres">
      <dgm:prSet presAssocID="{FC9DA43A-FB2A-4FF2-B5DE-B43722E5E6EB}" presName="hierChild2" presStyleCnt="0"/>
      <dgm:spPr/>
    </dgm:pt>
    <dgm:pt modelId="{04F9FDC3-9E33-4616-96C0-69F0C0394C74}" type="pres">
      <dgm:prSet presAssocID="{FC9DA43A-FB2A-4FF2-B5DE-B43722E5E6EB}" presName="hierChild3" presStyleCnt="0"/>
      <dgm:spPr/>
    </dgm:pt>
  </dgm:ptLst>
  <dgm:cxnLst>
    <dgm:cxn modelId="{56CC6D09-FF68-44D8-A803-44AEDE6AC7C3}" type="presOf" srcId="{41FADF8D-4D84-4FE0-BA20-15193EC763E0}" destId="{E8C6E968-2727-4937-AA76-94C9544E88A8}" srcOrd="1" destOrd="0" presId="urn:microsoft.com/office/officeart/2005/8/layout/orgChart1"/>
    <dgm:cxn modelId="{5A0B4B2B-A3B5-43AE-9E77-2BA2AA85969B}" srcId="{41FADF8D-4D84-4FE0-BA20-15193EC763E0}" destId="{1C320682-FB59-4D0D-8250-D3EBE07AE3C9}" srcOrd="0" destOrd="0" parTransId="{1D05E736-CBF8-49FE-89AF-DD66A7346DF8}" sibTransId="{2A3F15E1-ED32-4BA6-992E-545564A8D3B9}"/>
    <dgm:cxn modelId="{B330987B-6046-425E-8436-CFA54F3794C3}" type="presOf" srcId="{1C320682-FB59-4D0D-8250-D3EBE07AE3C9}" destId="{C3FD8CBA-0699-4F40-A47E-25737D5D4768}" srcOrd="1" destOrd="0" presId="urn:microsoft.com/office/officeart/2005/8/layout/orgChart1"/>
    <dgm:cxn modelId="{579EC4C0-48CD-4BF2-9D9E-2923D827951B}" srcId="{2C2918B6-DF6D-4D8C-A957-1DB58DDDFA56}" destId="{FC9DA43A-FB2A-4FF2-B5DE-B43722E5E6EB}" srcOrd="1" destOrd="0" parTransId="{8B3C77BC-5A44-45F3-A74E-479C4B39BB8F}" sibTransId="{B7C51B31-E9E0-4E1B-8CBF-774D7886AA6A}"/>
    <dgm:cxn modelId="{94F251D4-71B8-4D83-976E-6C19E3FAF16D}" srcId="{41FADF8D-4D84-4FE0-BA20-15193EC763E0}" destId="{D8C81E19-234E-4A31-B5DE-C2265A5C56CB}" srcOrd="1" destOrd="0" parTransId="{2EF5ED58-0CE8-44D4-B53A-F4A5160BF48A}" sibTransId="{560C3B9B-4384-49CC-9509-A682D6FAEA94}"/>
    <dgm:cxn modelId="{AB099CBC-C2D8-4390-80A7-DAECF050730A}" type="presOf" srcId="{41FADF8D-4D84-4FE0-BA20-15193EC763E0}" destId="{96B74840-0E2B-4634-8958-32C3E1719639}" srcOrd="0" destOrd="0" presId="urn:microsoft.com/office/officeart/2005/8/layout/orgChart1"/>
    <dgm:cxn modelId="{EA7D5ED3-F01D-46CC-9DD6-668791C3F269}" type="presOf" srcId="{2EF5ED58-0CE8-44D4-B53A-F4A5160BF48A}" destId="{371C7345-4472-4F2C-BBA2-F27AFABBEF14}" srcOrd="0" destOrd="0" presId="urn:microsoft.com/office/officeart/2005/8/layout/orgChart1"/>
    <dgm:cxn modelId="{D1A91301-30D8-4AD8-9DAF-73AB41FF20B5}" type="presOf" srcId="{FC9DA43A-FB2A-4FF2-B5DE-B43722E5E6EB}" destId="{CE06DD2A-DEBC-493F-8E7D-48917200E86B}" srcOrd="0" destOrd="0" presId="urn:microsoft.com/office/officeart/2005/8/layout/orgChart1"/>
    <dgm:cxn modelId="{AC324091-6738-4D6D-BA8B-0D60199F60DB}" type="presOf" srcId="{1D05E736-CBF8-49FE-89AF-DD66A7346DF8}" destId="{EC0CBC7B-40D0-4F6E-B150-97E348E63A2E}" srcOrd="0" destOrd="0" presId="urn:microsoft.com/office/officeart/2005/8/layout/orgChart1"/>
    <dgm:cxn modelId="{CB2B6411-5C1B-403A-8DEB-0896B335BF4C}" type="presOf" srcId="{7AA14765-BC2F-4940-8305-64D61349CB61}" destId="{CB92302C-1149-4970-8083-B84B45560FC9}" srcOrd="1" destOrd="0" presId="urn:microsoft.com/office/officeart/2005/8/layout/orgChart1"/>
    <dgm:cxn modelId="{66D368E8-9B2B-417B-85B7-EFE6B7F8EBBD}" type="presOf" srcId="{D8C81E19-234E-4A31-B5DE-C2265A5C56CB}" destId="{1C628085-113E-4276-A2AF-FA85B9512C79}" srcOrd="1" destOrd="0" presId="urn:microsoft.com/office/officeart/2005/8/layout/orgChart1"/>
    <dgm:cxn modelId="{DBC53011-192E-4038-A803-861FA77C17F3}" type="presOf" srcId="{7AA14765-BC2F-4940-8305-64D61349CB61}" destId="{8ECC2CDB-0587-4F17-8C2C-87351253B541}" srcOrd="0" destOrd="0" presId="urn:microsoft.com/office/officeart/2005/8/layout/orgChart1"/>
    <dgm:cxn modelId="{9533EF42-8407-438C-A79F-9D0408DD7E2E}" srcId="{2C2918B6-DF6D-4D8C-A957-1DB58DDDFA56}" destId="{41FADF8D-4D84-4FE0-BA20-15193EC763E0}" srcOrd="0" destOrd="0" parTransId="{9E93CA58-2FFA-4E19-B870-D895626AE58E}" sibTransId="{FAA76F54-9F6C-4ED0-833A-BBC417B27882}"/>
    <dgm:cxn modelId="{6672C2D6-CA68-4976-BCD2-380049F8E96F}" type="presOf" srcId="{FC9DA43A-FB2A-4FF2-B5DE-B43722E5E6EB}" destId="{6960CB84-F58E-4AC3-87E5-546AF18FE05F}" srcOrd="1" destOrd="0" presId="urn:microsoft.com/office/officeart/2005/8/layout/orgChart1"/>
    <dgm:cxn modelId="{C7F9F59E-B85F-492B-AE4B-C2A89AF52DEE}" type="presOf" srcId="{1C320682-FB59-4D0D-8250-D3EBE07AE3C9}" destId="{66D34B8C-90E0-42CB-A37D-1E9EE0837FA1}" srcOrd="0" destOrd="0" presId="urn:microsoft.com/office/officeart/2005/8/layout/orgChart1"/>
    <dgm:cxn modelId="{AEB159EA-1421-4F22-A72D-42D2E167FEA6}" type="presOf" srcId="{2C2918B6-DF6D-4D8C-A957-1DB58DDDFA56}" destId="{8159DC2F-7668-4DB3-ADC6-349E18CA8FD9}" srcOrd="0" destOrd="0" presId="urn:microsoft.com/office/officeart/2005/8/layout/orgChart1"/>
    <dgm:cxn modelId="{D8F9E3EF-3E92-4F90-8E1F-BC20783B038B}" type="presOf" srcId="{D8C81E19-234E-4A31-B5DE-C2265A5C56CB}" destId="{B6AE9741-3ABB-4423-91BC-B5014B0EE04F}" srcOrd="0" destOrd="0" presId="urn:microsoft.com/office/officeart/2005/8/layout/orgChart1"/>
    <dgm:cxn modelId="{CD99D1AB-D27B-4D13-B5B5-F82F974578FE}" srcId="{41FADF8D-4D84-4FE0-BA20-15193EC763E0}" destId="{7AA14765-BC2F-4940-8305-64D61349CB61}" srcOrd="2" destOrd="0" parTransId="{1996BE71-BD82-412A-A0BF-0F8CF41355C3}" sibTransId="{138FB989-9AC3-4757-B7B5-30E214F24B43}"/>
    <dgm:cxn modelId="{0682DD78-CEE3-4DCA-B4E0-E5A09928E02C}" type="presOf" srcId="{1996BE71-BD82-412A-A0BF-0F8CF41355C3}" destId="{8A29E901-A2CB-47C9-9190-8A326C20DDB2}" srcOrd="0" destOrd="0" presId="urn:microsoft.com/office/officeart/2005/8/layout/orgChart1"/>
    <dgm:cxn modelId="{1316492C-7712-4602-B6CC-DBB8C4F805C5}" type="presParOf" srcId="{8159DC2F-7668-4DB3-ADC6-349E18CA8FD9}" destId="{E5A39DCE-5912-4401-9B7E-EC0117455083}" srcOrd="0" destOrd="0" presId="urn:microsoft.com/office/officeart/2005/8/layout/orgChart1"/>
    <dgm:cxn modelId="{BB2B77C5-262C-4B91-A285-8BA5C5022C01}" type="presParOf" srcId="{E5A39DCE-5912-4401-9B7E-EC0117455083}" destId="{BB535E75-7F43-4C0F-AEDE-E54CF53B99A2}" srcOrd="0" destOrd="0" presId="urn:microsoft.com/office/officeart/2005/8/layout/orgChart1"/>
    <dgm:cxn modelId="{91886BA6-AF40-4EDE-870F-E8692D5A662B}" type="presParOf" srcId="{BB535E75-7F43-4C0F-AEDE-E54CF53B99A2}" destId="{96B74840-0E2B-4634-8958-32C3E1719639}" srcOrd="0" destOrd="0" presId="urn:microsoft.com/office/officeart/2005/8/layout/orgChart1"/>
    <dgm:cxn modelId="{E1E18E1C-389A-41DE-B034-5F15575BFFD8}" type="presParOf" srcId="{BB535E75-7F43-4C0F-AEDE-E54CF53B99A2}" destId="{E8C6E968-2727-4937-AA76-94C9544E88A8}" srcOrd="1" destOrd="0" presId="urn:microsoft.com/office/officeart/2005/8/layout/orgChart1"/>
    <dgm:cxn modelId="{0F7F9E18-E6D2-4DAF-BA1B-8FFDB91E25F6}" type="presParOf" srcId="{E5A39DCE-5912-4401-9B7E-EC0117455083}" destId="{71992541-257C-470E-9E28-E7DF215B395F}" srcOrd="1" destOrd="0" presId="urn:microsoft.com/office/officeart/2005/8/layout/orgChart1"/>
    <dgm:cxn modelId="{A7A48B5D-A5F2-4790-8D0E-0C8D2D654C43}" type="presParOf" srcId="{71992541-257C-470E-9E28-E7DF215B395F}" destId="{EC0CBC7B-40D0-4F6E-B150-97E348E63A2E}" srcOrd="0" destOrd="0" presId="urn:microsoft.com/office/officeart/2005/8/layout/orgChart1"/>
    <dgm:cxn modelId="{5AF375D7-E9E1-4E05-896D-E62465C45B37}" type="presParOf" srcId="{71992541-257C-470E-9E28-E7DF215B395F}" destId="{86AB6F35-2940-4F7B-95A7-B0F4F1F000AB}" srcOrd="1" destOrd="0" presId="urn:microsoft.com/office/officeart/2005/8/layout/orgChart1"/>
    <dgm:cxn modelId="{A1647677-0406-43E0-94FE-D2D22ED7AC6D}" type="presParOf" srcId="{86AB6F35-2940-4F7B-95A7-B0F4F1F000AB}" destId="{AE126159-BA18-4147-8545-6E55FB106758}" srcOrd="0" destOrd="0" presId="urn:microsoft.com/office/officeart/2005/8/layout/orgChart1"/>
    <dgm:cxn modelId="{C9509A2F-69F1-4537-87A7-8FD463ECCBBA}" type="presParOf" srcId="{AE126159-BA18-4147-8545-6E55FB106758}" destId="{66D34B8C-90E0-42CB-A37D-1E9EE0837FA1}" srcOrd="0" destOrd="0" presId="urn:microsoft.com/office/officeart/2005/8/layout/orgChart1"/>
    <dgm:cxn modelId="{B63C0690-76CF-427D-BA16-F9A80AD97276}" type="presParOf" srcId="{AE126159-BA18-4147-8545-6E55FB106758}" destId="{C3FD8CBA-0699-4F40-A47E-25737D5D4768}" srcOrd="1" destOrd="0" presId="urn:microsoft.com/office/officeart/2005/8/layout/orgChart1"/>
    <dgm:cxn modelId="{F0FA7454-2D55-4DD6-B04D-70549467144E}" type="presParOf" srcId="{86AB6F35-2940-4F7B-95A7-B0F4F1F000AB}" destId="{1A37BF04-61CB-4BB8-89A5-1C9A3D024989}" srcOrd="1" destOrd="0" presId="urn:microsoft.com/office/officeart/2005/8/layout/orgChart1"/>
    <dgm:cxn modelId="{62A4A371-894D-4655-BAE3-99A58E09679D}" type="presParOf" srcId="{86AB6F35-2940-4F7B-95A7-B0F4F1F000AB}" destId="{C950DBA1-C26B-4C92-8336-D52D003D4181}" srcOrd="2" destOrd="0" presId="urn:microsoft.com/office/officeart/2005/8/layout/orgChart1"/>
    <dgm:cxn modelId="{A6D34B9F-FEB3-40EA-B5A3-9A1D708D69F9}" type="presParOf" srcId="{71992541-257C-470E-9E28-E7DF215B395F}" destId="{371C7345-4472-4F2C-BBA2-F27AFABBEF14}" srcOrd="2" destOrd="0" presId="urn:microsoft.com/office/officeart/2005/8/layout/orgChart1"/>
    <dgm:cxn modelId="{4E32E38A-3A20-4792-8E21-07AA1A5AE9CD}" type="presParOf" srcId="{71992541-257C-470E-9E28-E7DF215B395F}" destId="{DF30CA06-0D38-4FB5-A0DB-8FBAF9FDD77D}" srcOrd="3" destOrd="0" presId="urn:microsoft.com/office/officeart/2005/8/layout/orgChart1"/>
    <dgm:cxn modelId="{5DAA68D3-745F-47AD-B6D8-3BE3C6A67FB3}" type="presParOf" srcId="{DF30CA06-0D38-4FB5-A0DB-8FBAF9FDD77D}" destId="{D8EA4B7E-2E15-4354-87E0-F9270AB95FA3}" srcOrd="0" destOrd="0" presId="urn:microsoft.com/office/officeart/2005/8/layout/orgChart1"/>
    <dgm:cxn modelId="{A5FE3769-A3F1-40ED-B494-0A52AFCA5807}" type="presParOf" srcId="{D8EA4B7E-2E15-4354-87E0-F9270AB95FA3}" destId="{B6AE9741-3ABB-4423-91BC-B5014B0EE04F}" srcOrd="0" destOrd="0" presId="urn:microsoft.com/office/officeart/2005/8/layout/orgChart1"/>
    <dgm:cxn modelId="{252FA223-8B3B-458F-BB1F-C89D9D43E8BF}" type="presParOf" srcId="{D8EA4B7E-2E15-4354-87E0-F9270AB95FA3}" destId="{1C628085-113E-4276-A2AF-FA85B9512C79}" srcOrd="1" destOrd="0" presId="urn:microsoft.com/office/officeart/2005/8/layout/orgChart1"/>
    <dgm:cxn modelId="{113554D2-1F27-4108-A5B2-1837761E8F26}" type="presParOf" srcId="{DF30CA06-0D38-4FB5-A0DB-8FBAF9FDD77D}" destId="{769D9100-3FCC-4FD1-A422-47F7A3581304}" srcOrd="1" destOrd="0" presId="urn:microsoft.com/office/officeart/2005/8/layout/orgChart1"/>
    <dgm:cxn modelId="{14867FFD-9A94-4227-BBC1-4E9483DCBC25}" type="presParOf" srcId="{DF30CA06-0D38-4FB5-A0DB-8FBAF9FDD77D}" destId="{42251CBD-1C43-4F31-81C2-599A1CDDCC0E}" srcOrd="2" destOrd="0" presId="urn:microsoft.com/office/officeart/2005/8/layout/orgChart1"/>
    <dgm:cxn modelId="{B74B3A7D-455B-454B-9249-9739F655168A}" type="presParOf" srcId="{71992541-257C-470E-9E28-E7DF215B395F}" destId="{8A29E901-A2CB-47C9-9190-8A326C20DDB2}" srcOrd="4" destOrd="0" presId="urn:microsoft.com/office/officeart/2005/8/layout/orgChart1"/>
    <dgm:cxn modelId="{068C078D-47A8-4E74-B2D1-79A2A11BEAB0}" type="presParOf" srcId="{71992541-257C-470E-9E28-E7DF215B395F}" destId="{70CE33D9-AD45-4B0C-8328-FEB0F06A2D64}" srcOrd="5" destOrd="0" presId="urn:microsoft.com/office/officeart/2005/8/layout/orgChart1"/>
    <dgm:cxn modelId="{61496B77-8CEB-4807-8FDC-0D944085A69E}" type="presParOf" srcId="{70CE33D9-AD45-4B0C-8328-FEB0F06A2D64}" destId="{184B7D09-6AF5-43FC-BC99-108D48BFC823}" srcOrd="0" destOrd="0" presId="urn:microsoft.com/office/officeart/2005/8/layout/orgChart1"/>
    <dgm:cxn modelId="{FA100E9E-5B61-45B9-BDAE-4ED0C010B544}" type="presParOf" srcId="{184B7D09-6AF5-43FC-BC99-108D48BFC823}" destId="{8ECC2CDB-0587-4F17-8C2C-87351253B541}" srcOrd="0" destOrd="0" presId="urn:microsoft.com/office/officeart/2005/8/layout/orgChart1"/>
    <dgm:cxn modelId="{A7DDB097-A991-4BCE-9903-8B29A4D20513}" type="presParOf" srcId="{184B7D09-6AF5-43FC-BC99-108D48BFC823}" destId="{CB92302C-1149-4970-8083-B84B45560FC9}" srcOrd="1" destOrd="0" presId="urn:microsoft.com/office/officeart/2005/8/layout/orgChart1"/>
    <dgm:cxn modelId="{5085B892-356E-4977-8548-6BF86A4E89D6}" type="presParOf" srcId="{70CE33D9-AD45-4B0C-8328-FEB0F06A2D64}" destId="{F4B34B74-6AD7-4E48-90B1-AED5FDECBF67}" srcOrd="1" destOrd="0" presId="urn:microsoft.com/office/officeart/2005/8/layout/orgChart1"/>
    <dgm:cxn modelId="{DDBC59E5-6ED4-482F-8DB6-8CCD3EC677A9}" type="presParOf" srcId="{70CE33D9-AD45-4B0C-8328-FEB0F06A2D64}" destId="{8C426985-8529-4F74-96E0-FF4B33623DBF}" srcOrd="2" destOrd="0" presId="urn:microsoft.com/office/officeart/2005/8/layout/orgChart1"/>
    <dgm:cxn modelId="{308FEF85-642D-4A47-A431-A21F68C7E38F}" type="presParOf" srcId="{E5A39DCE-5912-4401-9B7E-EC0117455083}" destId="{E15A0E38-D49F-4485-9832-81B14659EE2A}" srcOrd="2" destOrd="0" presId="urn:microsoft.com/office/officeart/2005/8/layout/orgChart1"/>
    <dgm:cxn modelId="{8C202B11-ECB5-467F-AED9-4A0F70A0E129}" type="presParOf" srcId="{8159DC2F-7668-4DB3-ADC6-349E18CA8FD9}" destId="{031A1D6D-AD4F-44F5-AC53-ED8FE996D440}" srcOrd="1" destOrd="0" presId="urn:microsoft.com/office/officeart/2005/8/layout/orgChart1"/>
    <dgm:cxn modelId="{F2C720CA-8456-4125-8375-32B45A85BA88}" type="presParOf" srcId="{031A1D6D-AD4F-44F5-AC53-ED8FE996D440}" destId="{6EC43AF1-5424-4997-B074-4EA39380A43D}" srcOrd="0" destOrd="0" presId="urn:microsoft.com/office/officeart/2005/8/layout/orgChart1"/>
    <dgm:cxn modelId="{F85CC065-DB51-4CC3-BF05-04596C560DB0}" type="presParOf" srcId="{6EC43AF1-5424-4997-B074-4EA39380A43D}" destId="{CE06DD2A-DEBC-493F-8E7D-48917200E86B}" srcOrd="0" destOrd="0" presId="urn:microsoft.com/office/officeart/2005/8/layout/orgChart1"/>
    <dgm:cxn modelId="{6E152835-6B97-413B-9E8B-93BCE001D2DE}" type="presParOf" srcId="{6EC43AF1-5424-4997-B074-4EA39380A43D}" destId="{6960CB84-F58E-4AC3-87E5-546AF18FE05F}" srcOrd="1" destOrd="0" presId="urn:microsoft.com/office/officeart/2005/8/layout/orgChart1"/>
    <dgm:cxn modelId="{2F446A23-B5EE-4ACF-8C31-8B08F0E29DDD}" type="presParOf" srcId="{031A1D6D-AD4F-44F5-AC53-ED8FE996D440}" destId="{04C5272E-4D16-4922-9C3F-DAAF1E1F57B1}" srcOrd="1" destOrd="0" presId="urn:microsoft.com/office/officeart/2005/8/layout/orgChart1"/>
    <dgm:cxn modelId="{C4C2260D-9A52-413E-AA82-0F0C7A6EE8AF}" type="presParOf" srcId="{031A1D6D-AD4F-44F5-AC53-ED8FE996D440}" destId="{04F9FDC3-9E33-4616-96C0-69F0C0394C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09B09-B9CA-4F4F-908C-002DCC3B0EA7}" type="datetimeFigureOut">
              <a:rPr lang="nb-NO" smtClean="0"/>
              <a:pPr/>
              <a:t>27.09.2017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4FDB7-5D1B-4479-88E3-51D3645D140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4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FD938-B9EB-4C92-9B29-EA350F635449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CD62-B265-41B4-BCC8-D2E72C28A5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93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DCD62-B265-41B4-BCC8-D2E72C28A54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6927-9226-42CA-927C-CC7D87232FD5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9872-C694-4E25-9F26-DDD9CC9BB3E5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D9F-55AB-4874-A404-65C3CE02739F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8" y="4796981"/>
            <a:ext cx="9180512" cy="20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B296-B6EC-47BA-A5AE-20E1CAA2FB92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5" descr="http://intacos01/Intralink/admin/handlers/bv.ashx/i09b0864a-3f98-4744-991a-43830316500b/byvaapen_moss_2014_trykk.jpg?144110743647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9" y="278024"/>
            <a:ext cx="45104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/>
          <p:cNvSpPr txBox="1"/>
          <p:nvPr userDrawn="1"/>
        </p:nvSpPr>
        <p:spPr>
          <a:xfrm>
            <a:off x="834236" y="318328"/>
            <a:ext cx="188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Moss kommune</a:t>
            </a:r>
            <a:endParaRPr lang="nb-NO" sz="20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" y="2966241"/>
            <a:ext cx="9180512" cy="38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0532" y="296624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30532" y="12687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9351-3105-4C74-87D7-BFBE85B30B77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Picture 5" descr="http://intacos01/Intralink/admin/handlers/bv.ashx/i09b0864a-3f98-4744-991a-43830316500b/byvaapen_moss_2014_trykk.jpg?144110743647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9" y="278024"/>
            <a:ext cx="45104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/>
          <p:cNvSpPr txBox="1"/>
          <p:nvPr userDrawn="1"/>
        </p:nvSpPr>
        <p:spPr>
          <a:xfrm>
            <a:off x="834236" y="318328"/>
            <a:ext cx="188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Moss kommune</a:t>
            </a:r>
            <a:endParaRPr lang="nb-NO" sz="20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0C4-9A3E-4AA8-818B-6553513930AE}" type="datetime1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D413-8470-4BF1-82C4-4E8D231941A6}" type="datetime1">
              <a:rPr lang="nb-NO" smtClean="0"/>
              <a:t>27.09.2017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14CC-01DA-4A43-B9DB-F8FF6C873C9B}" type="datetime1">
              <a:rPr lang="nb-NO" smtClean="0"/>
              <a:t>27.09.2017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Kommunalavdeling kultur og oppvekst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2" t="2905" r="3718" b="-2905"/>
          <a:stretch/>
        </p:blipFill>
        <p:spPr bwMode="auto">
          <a:xfrm>
            <a:off x="251520" y="2708920"/>
            <a:ext cx="1584176" cy="2340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intacos01/Intralink/admin/handlers/bv.ashx/i09b0864a-3f98-4744-991a-43830316500b/byvaapen_moss_2014_trykk.jpg?144110743647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9" y="278024"/>
            <a:ext cx="45104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834236" y="318328"/>
            <a:ext cx="188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Moss kommune</a:t>
            </a:r>
            <a:endParaRPr lang="nb-NO" sz="2000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4725144"/>
            <a:ext cx="914400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468F-3092-4619-95DC-B1FAA454DA88}" type="datetime1">
              <a:rPr lang="nb-NO" smtClean="0"/>
              <a:t>27.09.2017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86152"/>
          <a:stretch/>
        </p:blipFill>
        <p:spPr bwMode="auto">
          <a:xfrm>
            <a:off x="107504" y="1556792"/>
            <a:ext cx="1800200" cy="4695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EBA-B1D0-426C-BCD7-DEFAC097A9CD}" type="datetime1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E521-20F8-426C-9903-8F8A5300C99E}" type="datetime1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Kommunalavdeling kultur og oppvekst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0694"/>
            <a:ext cx="9144000" cy="194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21048"/>
            <a:ext cx="8229600" cy="77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AC4D529-97DD-460A-9D0B-E4FB645FBBA3}" type="datetime1">
              <a:rPr lang="nb-NO" smtClean="0"/>
              <a:pPr/>
              <a:t>27.09.2017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Kommunalavdeling kultur og oppvekst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7FE5425-5D20-419A-8827-C7F67CF1FF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5" descr="http://intacos01/Intralink/admin/handlers/bv.ashx/i09b0864a-3f98-4744-991a-43830316500b/byvaapen_moss_2014_trykk.jpg?144110743647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9" y="278024"/>
            <a:ext cx="45104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/>
          <p:cNvSpPr txBox="1"/>
          <p:nvPr userDrawn="1"/>
        </p:nvSpPr>
        <p:spPr>
          <a:xfrm>
            <a:off x="834236" y="318328"/>
            <a:ext cx="188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Moss kommune</a:t>
            </a:r>
            <a:endParaRPr lang="nb-NO" sz="2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i Norge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Innlegg for </a:t>
            </a:r>
            <a:r>
              <a:rPr lang="nb-NO" dirty="0" err="1" smtClean="0"/>
              <a:t>Rotary</a:t>
            </a:r>
            <a:r>
              <a:rPr lang="nb-NO" dirty="0" smtClean="0"/>
              <a:t> Moss 25.09.2017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82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Bosetting av flyktninger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B296-B6EC-47BA-A5AE-20E1CAA2FB92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060848"/>
            <a:ext cx="5904656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3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Introduksjonsprogram</a:t>
            </a:r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 smtClean="0"/>
              <a:t>2 </a:t>
            </a:r>
            <a:r>
              <a:rPr lang="nb-NO" sz="2400" dirty="0" err="1" smtClean="0"/>
              <a:t>årig</a:t>
            </a:r>
            <a:r>
              <a:rPr lang="nb-NO" sz="2400" dirty="0" smtClean="0"/>
              <a:t> (3) </a:t>
            </a:r>
            <a:r>
              <a:rPr lang="nb-NO" sz="2400" dirty="0" smtClean="0"/>
              <a:t>kvalifiseringsprogram</a:t>
            </a:r>
            <a:endParaRPr lang="nb-NO" sz="2400" dirty="0" smtClean="0"/>
          </a:p>
          <a:p>
            <a:r>
              <a:rPr lang="nb-NO" sz="2400" dirty="0" smtClean="0"/>
              <a:t>Alle bosatte flyktninger og familiegjenforente mellom 18 og 55 år</a:t>
            </a:r>
          </a:p>
          <a:p>
            <a:r>
              <a:rPr lang="nb-NO" sz="2400" dirty="0" smtClean="0"/>
              <a:t>Skal minimum </a:t>
            </a:r>
            <a:r>
              <a:rPr lang="nb-NO" sz="2400" dirty="0" err="1" smtClean="0"/>
              <a:t>innholde</a:t>
            </a:r>
            <a:r>
              <a:rPr lang="nb-NO" sz="2400" smtClean="0"/>
              <a:t> :Norskopplæring</a:t>
            </a:r>
            <a:r>
              <a:rPr lang="nb-NO" sz="2400" dirty="0" smtClean="0"/>
              <a:t>, språk- </a:t>
            </a:r>
            <a:r>
              <a:rPr lang="nb-NO" sz="2400" smtClean="0"/>
              <a:t>og </a:t>
            </a:r>
            <a:r>
              <a:rPr lang="nb-NO" sz="2400" smtClean="0"/>
              <a:t>arbeidspraksis.</a:t>
            </a:r>
            <a:endParaRPr lang="nb-NO" sz="2400" dirty="0" smtClean="0"/>
          </a:p>
          <a:p>
            <a:r>
              <a:rPr lang="nb-NO" sz="2400" dirty="0" smtClean="0"/>
              <a:t>Fulltid og helårlig, som arbeidslivet</a:t>
            </a:r>
          </a:p>
          <a:p>
            <a:r>
              <a:rPr lang="nb-NO" sz="2400" dirty="0" smtClean="0"/>
              <a:t>Mål: Skolering for å kunne delta i arbeidslivet. Deltakelse i arbeidsmarkedet er ansett som den beste veien til integrering.</a:t>
            </a:r>
          </a:p>
          <a:p>
            <a:r>
              <a:rPr lang="nb-NO" sz="2400" dirty="0" smtClean="0"/>
              <a:t>Yrkesaktivitet antas å styrke sosial samhandling, bedre språkferdighetene og motvirke utvikling av </a:t>
            </a:r>
            <a:r>
              <a:rPr lang="nb-NO" sz="2400" dirty="0" err="1" smtClean="0"/>
              <a:t>paralellsamfunn</a:t>
            </a:r>
            <a:endParaRPr lang="nb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0C4-9A3E-4AA8-818B-6553513930AE}" type="datetime1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796306"/>
            <a:ext cx="8229600" cy="904502"/>
          </a:xfrm>
        </p:spPr>
        <p:txBody>
          <a:bodyPr>
            <a:normAutofit/>
          </a:bodyPr>
          <a:lstStyle/>
          <a:p>
            <a:r>
              <a:rPr lang="nb-NO" altLang="nb-NO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Organisering </a:t>
            </a:r>
            <a:r>
              <a:rPr lang="nb-NO" altLang="nb-NO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av arbeidet med </a:t>
            </a:r>
            <a:r>
              <a:rPr lang="nb-NO" altLang="nb-NO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introduksjonsprogrammet </a:t>
            </a:r>
            <a:r>
              <a:rPr lang="nb-NO" altLang="nb-NO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 kommunen</a:t>
            </a:r>
            <a:endParaRPr lang="nb-NO" sz="1600" b="1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dirty="0"/>
              <a:t>   </a:t>
            </a:r>
          </a:p>
          <a:p>
            <a:pPr>
              <a:buNone/>
            </a:pPr>
            <a:r>
              <a:rPr lang="nb-NO" dirty="0"/>
              <a:t> </a:t>
            </a:r>
          </a:p>
          <a:p>
            <a:pPr>
              <a:buNone/>
            </a:pPr>
            <a:r>
              <a:rPr lang="nb-NO" dirty="0"/>
              <a:t> </a:t>
            </a:r>
          </a:p>
          <a:p>
            <a:pPr>
              <a:buNone/>
            </a:pPr>
            <a:r>
              <a:rPr lang="nb-NO" dirty="0"/>
              <a:t> </a:t>
            </a:r>
          </a:p>
          <a:p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4648200" y="1700807"/>
            <a:ext cx="4038600" cy="3096345"/>
          </a:xfrm>
        </p:spPr>
        <p:txBody>
          <a:bodyPr>
            <a:normAutofit/>
          </a:bodyPr>
          <a:lstStyle/>
          <a:p>
            <a:r>
              <a:rPr lang="nb-NO" sz="1400" dirty="0" smtClean="0"/>
              <a:t>Hovedansvar for introduksjonsprogrammet og koordinering av integreringsarbeidet generelt i kommunen ligger i Moss Voks, herunder også </a:t>
            </a:r>
            <a:r>
              <a:rPr lang="nb-NO" sz="1400" dirty="0" err="1" smtClean="0"/>
              <a:t>tilskuddsarbeidet</a:t>
            </a:r>
            <a:endParaRPr lang="nb-NO" sz="1400" dirty="0" smtClean="0"/>
          </a:p>
          <a:p>
            <a:r>
              <a:rPr lang="nb-NO" sz="1400" dirty="0" smtClean="0"/>
              <a:t>Ansvar for gjennomføring av </a:t>
            </a:r>
            <a:r>
              <a:rPr lang="nb-NO" sz="1400" dirty="0" err="1" smtClean="0"/>
              <a:t>intro.programmet</a:t>
            </a:r>
            <a:r>
              <a:rPr lang="nb-NO" sz="1400" dirty="0" smtClean="0"/>
              <a:t> ligger både i </a:t>
            </a:r>
            <a:r>
              <a:rPr lang="nb-NO" sz="1400" dirty="0" err="1" smtClean="0"/>
              <a:t>flyktningtjenesten</a:t>
            </a:r>
            <a:r>
              <a:rPr lang="nb-NO" sz="1400" dirty="0" smtClean="0"/>
              <a:t> og voksenopplæringen.</a:t>
            </a:r>
          </a:p>
          <a:p>
            <a:r>
              <a:rPr lang="nb-NO" sz="1400" dirty="0" smtClean="0"/>
              <a:t>Vo : Norskopplæring og heldagsprogram i skoleåret + delvis språkpraksis</a:t>
            </a:r>
          </a:p>
          <a:p>
            <a:r>
              <a:rPr lang="nb-NO" sz="1400" dirty="0" err="1" smtClean="0"/>
              <a:t>Flyktningtjeneste</a:t>
            </a:r>
            <a:r>
              <a:rPr lang="nb-NO" sz="1400" dirty="0" smtClean="0"/>
              <a:t>: Programrådgiverfunksjon, helårsprogram i ferier, bosetting</a:t>
            </a:r>
          </a:p>
          <a:p>
            <a:r>
              <a:rPr lang="nb-NO" sz="1400" dirty="0" smtClean="0"/>
              <a:t>Samarbeidsavtale med NAV etter rundskriv Q27/2015.  </a:t>
            </a:r>
          </a:p>
          <a:p>
            <a:pPr marL="0" indent="0">
              <a:buNone/>
            </a:pPr>
            <a:endParaRPr lang="nb-NO" sz="1400" dirty="0" smtClean="0"/>
          </a:p>
          <a:p>
            <a:endParaRPr lang="nb-NO" sz="1400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9351-3105-4C74-87D7-BFBE85B30B77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12</a:t>
            </a:fld>
            <a:endParaRPr lang="nb-NO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07504" y="1700808"/>
          <a:ext cx="4540696" cy="33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Rett pil 11"/>
          <p:cNvCxnSpPr/>
          <p:nvPr/>
        </p:nvCxnSpPr>
        <p:spPr>
          <a:xfrm>
            <a:off x="395536" y="2996952"/>
            <a:ext cx="0" cy="866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V="1">
            <a:off x="611560" y="2970288"/>
            <a:ext cx="0" cy="89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ullbånd 15"/>
          <p:cNvSpPr/>
          <p:nvPr/>
        </p:nvSpPr>
        <p:spPr>
          <a:xfrm rot="3098381">
            <a:off x="605220" y="3146861"/>
            <a:ext cx="1457866" cy="969145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Intro.</a:t>
            </a:r>
          </a:p>
          <a:p>
            <a:pPr algn="ctr"/>
            <a:r>
              <a:rPr lang="nb-NO" dirty="0" smtClean="0"/>
              <a:t>program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49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Enslige mindreårige flyktninger</a:t>
            </a:r>
            <a:endParaRPr lang="nb-NO" sz="2400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>
            <a:normAutofit/>
          </a:bodyPr>
          <a:lstStyle/>
          <a:p>
            <a:r>
              <a:rPr lang="nb-NO" sz="1600" dirty="0"/>
              <a:t>Botiltak</a:t>
            </a:r>
            <a:br>
              <a:rPr lang="nb-NO" sz="1600" dirty="0"/>
            </a:br>
            <a:r>
              <a:rPr lang="nb-NO" sz="1600" dirty="0" smtClean="0">
                <a:solidFill>
                  <a:srgbClr val="FF0000"/>
                </a:solidFill>
              </a:rPr>
              <a:t>bosetter </a:t>
            </a:r>
            <a:r>
              <a:rPr lang="nb-NO" sz="1600" dirty="0">
                <a:solidFill>
                  <a:srgbClr val="FF0000"/>
                </a:solidFill>
              </a:rPr>
              <a:t>i samarbeid med </a:t>
            </a:r>
            <a:r>
              <a:rPr lang="nb-NO" sz="1600" dirty="0" err="1">
                <a:solidFill>
                  <a:srgbClr val="FF0000"/>
                </a:solidFill>
              </a:rPr>
              <a:t>IMDi</a:t>
            </a:r>
            <a:r>
              <a:rPr lang="nb-NO" sz="1600" dirty="0">
                <a:solidFill>
                  <a:srgbClr val="FF0000"/>
                </a:solidFill>
              </a:rPr>
              <a:t> og </a:t>
            </a:r>
            <a:r>
              <a:rPr lang="nb-NO" sz="1600" dirty="0" smtClean="0">
                <a:solidFill>
                  <a:srgbClr val="FF0000"/>
                </a:solidFill>
              </a:rPr>
              <a:t>Bufetat</a:t>
            </a:r>
          </a:p>
          <a:p>
            <a:endParaRPr lang="nb-NO" sz="1600" dirty="0" smtClean="0">
              <a:solidFill>
                <a:srgbClr val="FF0000"/>
              </a:solidFill>
            </a:endParaRPr>
          </a:p>
          <a:p>
            <a:r>
              <a:rPr lang="nb-NO" sz="1600" dirty="0"/>
              <a:t>En god </a:t>
            </a:r>
            <a:r>
              <a:rPr lang="nb-NO" sz="1600" dirty="0" err="1"/>
              <a:t>omsorgsbase</a:t>
            </a:r>
            <a:r>
              <a:rPr lang="nb-NO" sz="1600" dirty="0"/>
              <a:t>: Et hjem, fellesskap, voksenkontakt, stabilitet, døgnrytme, hverdagsrutiner, fest, ferieturer, tilhørighet, venner, lære ferdigheter, koder, språk og kultur i trygge rammer.</a:t>
            </a:r>
          </a:p>
          <a:p>
            <a:endParaRPr lang="nb-NO" sz="2000" dirty="0"/>
          </a:p>
        </p:txBody>
      </p:sp>
      <p:sp>
        <p:nvSpPr>
          <p:cNvPr id="15" name="Plassholder for innhold 14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/>
              <a:t>Oppgaver:</a:t>
            </a:r>
          </a:p>
          <a:p>
            <a:r>
              <a:rPr lang="nb-NO" sz="1600" dirty="0">
                <a:solidFill>
                  <a:srgbClr val="0070C0"/>
                </a:solidFill>
              </a:rPr>
              <a:t>ansvaret for bosetting og daglig omsorg, oppfølging og kvalifisering av enslige mindreårige flyktninger </a:t>
            </a:r>
          </a:p>
          <a:p>
            <a:endParaRPr lang="nb-NO" sz="1600" dirty="0">
              <a:solidFill>
                <a:srgbClr val="0070C0"/>
              </a:solidFill>
            </a:endParaRPr>
          </a:p>
          <a:p>
            <a:r>
              <a:rPr lang="nb-NO" sz="1600" dirty="0">
                <a:solidFill>
                  <a:srgbClr val="0070C0"/>
                </a:solidFill>
              </a:rPr>
              <a:t>3 boliger med enslige mindreårige flyktninger</a:t>
            </a:r>
          </a:p>
          <a:p>
            <a:r>
              <a:rPr lang="nb-NO" sz="1600" dirty="0">
                <a:solidFill>
                  <a:srgbClr val="0070C0"/>
                </a:solidFill>
              </a:rPr>
              <a:t>Ungdommer i hybel med oppfølging</a:t>
            </a:r>
          </a:p>
          <a:p>
            <a:r>
              <a:rPr lang="nb-NO" sz="1600" dirty="0">
                <a:solidFill>
                  <a:srgbClr val="0070C0"/>
                </a:solidFill>
              </a:rPr>
              <a:t>Pr nå </a:t>
            </a:r>
            <a:r>
              <a:rPr lang="nb-NO" sz="1600" dirty="0" smtClean="0">
                <a:solidFill>
                  <a:srgbClr val="0070C0"/>
                </a:solidFill>
              </a:rPr>
              <a:t>19 </a:t>
            </a:r>
            <a:r>
              <a:rPr lang="nb-NO" sz="1600" dirty="0">
                <a:solidFill>
                  <a:srgbClr val="0070C0"/>
                </a:solidFill>
              </a:rPr>
              <a:t>ungdommer</a:t>
            </a:r>
          </a:p>
          <a:p>
            <a:r>
              <a:rPr lang="nb-NO" sz="1600" dirty="0">
                <a:solidFill>
                  <a:srgbClr val="0070C0"/>
                </a:solidFill>
              </a:rPr>
              <a:t>Nordre, sentrum, Jeløy</a:t>
            </a:r>
          </a:p>
          <a:p>
            <a:r>
              <a:rPr lang="nb-NO" sz="1600" dirty="0">
                <a:solidFill>
                  <a:srgbClr val="0070C0"/>
                </a:solidFill>
              </a:rPr>
              <a:t>19 ungdommer er flyttet ut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0C4-9A3E-4AA8-818B-6553513930AE}" type="datetime1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96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9351-3105-4C74-87D7-BFBE85B30B77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952" y="1700808"/>
            <a:ext cx="3956248" cy="4176463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2411760" y="7774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/>
              <a:t>Innvandrere utgjorde i 2017 16,2% av </a:t>
            </a:r>
            <a:r>
              <a:rPr lang="nb-NO" b="1" dirty="0" smtClean="0"/>
              <a:t>befolkningen i Moss</a:t>
            </a:r>
            <a:endParaRPr lang="nb-NO" b="1" dirty="0"/>
          </a:p>
          <a:p>
            <a:r>
              <a:rPr lang="nb-NO" dirty="0"/>
              <a:t>For Norge var tallet 13,8%</a:t>
            </a:r>
          </a:p>
        </p:txBody>
      </p:sp>
    </p:spTree>
    <p:extLst>
      <p:ext uri="{BB962C8B-B14F-4D97-AF65-F5344CB8AC3E}">
        <p14:creationId xmlns:p14="http://schemas.microsoft.com/office/powerpoint/2010/main" val="373280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Innvandrere i Moss</a:t>
            </a:r>
            <a:endParaRPr lang="nb-NO" sz="240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468F-3092-4619-95DC-B1FAA454DA88}" type="datetime1">
              <a:rPr lang="nb-NO" smtClean="0"/>
              <a:t>27.09.2017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70348"/>
            <a:ext cx="6768752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468F-3092-4619-95DC-B1FAA454DA88}" type="datetime1">
              <a:rPr lang="nb-NO" smtClean="0"/>
              <a:t>27.09.2017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52736"/>
            <a:ext cx="640871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Innvandrere etter innvandringsgrunn</a:t>
            </a:r>
            <a:endParaRPr lang="nb-NO" sz="240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468F-3092-4619-95DC-B1FAA454DA88}" type="datetime1">
              <a:rPr lang="nb-NO" smtClean="0"/>
              <a:t>27.09.2017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00807"/>
            <a:ext cx="6984776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Moss Voksenopplærings- og kvalifiseringssenter</a:t>
            </a:r>
            <a:endParaRPr lang="nb-NO" sz="2400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 err="1" smtClean="0"/>
              <a:t>Flyktningtjeneste</a:t>
            </a:r>
            <a:r>
              <a:rPr lang="nb-NO" sz="1600" dirty="0" smtClean="0"/>
              <a:t>: </a:t>
            </a:r>
          </a:p>
          <a:p>
            <a:pPr marL="0" indent="0">
              <a:buNone/>
            </a:pPr>
            <a:r>
              <a:rPr lang="nb-NO" sz="1600" dirty="0" smtClean="0"/>
              <a:t>5 programrådgivere </a:t>
            </a:r>
            <a:r>
              <a:rPr lang="nb-NO" sz="1600" dirty="0" err="1" smtClean="0"/>
              <a:t>inkl</a:t>
            </a:r>
            <a:r>
              <a:rPr lang="nb-NO" sz="1600" dirty="0" smtClean="0"/>
              <a:t> fagleder. Bosetting, råd og veiledning i 5 år etter bosetting samt oppfølging av </a:t>
            </a:r>
            <a:r>
              <a:rPr lang="nb-NO" sz="1600" dirty="0" err="1" smtClean="0"/>
              <a:t>intro.program</a:t>
            </a:r>
            <a:r>
              <a:rPr lang="nb-NO" sz="1600" dirty="0" smtClean="0"/>
              <a:t>. Kommunenes tolketjeneste.</a:t>
            </a:r>
            <a:endParaRPr lang="nb-NO" sz="1600" dirty="0"/>
          </a:p>
          <a:p>
            <a:pPr marL="0" indent="0">
              <a:buNone/>
            </a:pPr>
            <a:r>
              <a:rPr lang="nb-NO" sz="1600" dirty="0" smtClean="0"/>
              <a:t>Voksenopplæring:</a:t>
            </a:r>
          </a:p>
          <a:p>
            <a:pPr marL="0" indent="0">
              <a:buNone/>
            </a:pPr>
            <a:r>
              <a:rPr lang="nb-NO" sz="1600" dirty="0" err="1" smtClean="0"/>
              <a:t>Ca</a:t>
            </a:r>
            <a:r>
              <a:rPr lang="nb-NO" sz="1600" dirty="0" smtClean="0"/>
              <a:t> 20 årsverk lærere + </a:t>
            </a:r>
            <a:r>
              <a:rPr lang="nb-NO" sz="1600" dirty="0" err="1" smtClean="0"/>
              <a:t>adm</a:t>
            </a:r>
            <a:r>
              <a:rPr lang="nb-NO" sz="1600" dirty="0" smtClean="0"/>
              <a:t> og 2 avdelingsledere en med rektorfunksjon. Norsk, logopedi og samfunnskunnskap, grunnskole, prøver, kombinasjonsklasse. Vo-senter for regionen</a:t>
            </a:r>
          </a:p>
          <a:p>
            <a:pPr marL="0" indent="0">
              <a:buNone/>
            </a:pPr>
            <a:r>
              <a:rPr lang="nb-NO" sz="1600" dirty="0" smtClean="0"/>
              <a:t>Botiltak for enslige mindreårige </a:t>
            </a:r>
            <a:r>
              <a:rPr lang="nb-NO" sz="1600" dirty="0" err="1" smtClean="0"/>
              <a:t>ca</a:t>
            </a:r>
            <a:r>
              <a:rPr lang="nb-NO" sz="1600" dirty="0" smtClean="0"/>
              <a:t> 25 årsverk </a:t>
            </a:r>
            <a:r>
              <a:rPr lang="nb-NO" sz="1600" dirty="0" err="1" smtClean="0"/>
              <a:t>inkl</a:t>
            </a:r>
            <a:r>
              <a:rPr lang="nb-NO" sz="1600" dirty="0" smtClean="0"/>
              <a:t> 2 fagledere. 3 botiltak og hybelplasseringer</a:t>
            </a:r>
          </a:p>
          <a:p>
            <a:pPr marL="0" indent="0">
              <a:buNone/>
            </a:pPr>
            <a:endParaRPr lang="nb-NO" sz="1800" dirty="0" smtClean="0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 sz="1800" dirty="0" smtClean="0"/>
          </a:p>
          <a:p>
            <a:endParaRPr lang="nb-NO" sz="18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9351-3105-4C74-87D7-BFBE85B30B77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600201"/>
            <a:ext cx="3225064" cy="33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3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57200" y="757882"/>
            <a:ext cx="1522512" cy="779760"/>
          </a:xfrm>
        </p:spPr>
        <p:txBody>
          <a:bodyPr>
            <a:normAutofit/>
          </a:bodyPr>
          <a:lstStyle/>
          <a:p>
            <a:r>
              <a:rPr lang="nb-NO" sz="1400" dirty="0" smtClean="0"/>
              <a:t>Høyeste utdanningsnivå i Moss 2015</a:t>
            </a:r>
            <a:endParaRPr lang="nb-NO" sz="1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0C4-9A3E-4AA8-818B-6553513930AE}" type="datetime1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47762"/>
            <a:ext cx="649106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7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400" dirty="0"/>
              <a:t>Norskopplæring</a:t>
            </a:r>
            <a:r>
              <a:rPr lang="nb-NO" sz="1400" dirty="0"/>
              <a:t/>
            </a:r>
            <a:br>
              <a:rPr lang="nb-NO" sz="1400" dirty="0"/>
            </a:br>
            <a:r>
              <a:rPr lang="nb-NO" sz="1400" dirty="0"/>
              <a:t>Læreplanen bygger på </a:t>
            </a:r>
            <a:r>
              <a:rPr lang="nb-NO" sz="1400" i="1" dirty="0"/>
              <a:t>Det felles europeiske rammeverket for språk: Læring, undervisning, vurdering</a:t>
            </a:r>
            <a:r>
              <a:rPr lang="nb-NO" sz="1400" dirty="0"/>
              <a:t/>
            </a:r>
            <a:br>
              <a:rPr lang="nb-NO" sz="1400" dirty="0"/>
            </a:br>
            <a:r>
              <a:rPr lang="nb-NO" sz="1400" dirty="0"/>
              <a:t>(2011), utarbeidet av Europarådets avdeling for moderne språk i 2001.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Språkferdighetene beskrevet på fire nivåer: A1, A2, B1 og B2 + egne mål for analfabeter</a:t>
            </a:r>
          </a:p>
          <a:p>
            <a:r>
              <a:rPr lang="nb-NO" sz="2000" dirty="0"/>
              <a:t>(C1 = Bergenstest nivå)</a:t>
            </a:r>
          </a:p>
          <a:p>
            <a:r>
              <a:rPr lang="nb-NO" sz="2000" dirty="0"/>
              <a:t>Opplæringen er organisert i 3 spor: 1,2,3</a:t>
            </a:r>
          </a:p>
          <a:p>
            <a:r>
              <a:rPr lang="nb-NO" sz="2000" dirty="0"/>
              <a:t>Målet for opplæringen i norsk for voksne innvandrere er at deltakerne skal kunne nå et ferdighetsnivå i norsk som setter dem i stand til å bruke eller bygge videre på sin kompetanse i utdanning, arbeid og samfunnsliv for øvrig.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B296-B6EC-47BA-A5AE-20E1CAA2FB92}" type="datetime1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95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0C4-9A3E-4AA8-818B-6553513930AE}" type="datetime1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Moss Voks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5425-5D20-419A-8827-C7F67CF1FF53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259632" y="1268760"/>
            <a:ext cx="8291264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b="1" dirty="0">
                <a:latin typeface="Arial" panose="020B0604020202020204" pitchFamily="34" charset="0"/>
              </a:rPr>
              <a:t>Rett og Plikt	</a:t>
            </a:r>
            <a:r>
              <a:rPr lang="nb-NO" altLang="nb-NO" sz="1400" b="1" dirty="0" smtClean="0">
                <a:latin typeface="Arial" panose="020B0604020202020204" pitchFamily="34" charset="0"/>
              </a:rPr>
              <a:t>	Rett</a:t>
            </a:r>
            <a:r>
              <a:rPr lang="nb-NO" altLang="nb-NO" sz="1400" b="1" dirty="0">
                <a:latin typeface="Arial" panose="020B0604020202020204" pitchFamily="34" charset="0"/>
              </a:rPr>
              <a:t>		Plikt		Unntak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1400" b="1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16-55 år	</a:t>
            </a:r>
            <a:r>
              <a:rPr lang="nb-NO" altLang="nb-NO" sz="1300" dirty="0" smtClean="0">
                <a:latin typeface="Arial" panose="020B0604020202020204" pitchFamily="34" charset="0"/>
              </a:rPr>
              <a:t>	55 </a:t>
            </a:r>
            <a:r>
              <a:rPr lang="nb-NO" altLang="nb-NO" sz="1300" dirty="0">
                <a:latin typeface="Arial" panose="020B0604020202020204" pitchFamily="34" charset="0"/>
              </a:rPr>
              <a:t>–67 år		16 –55 år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Gratis		</a:t>
            </a:r>
            <a:r>
              <a:rPr lang="nb-NO" altLang="nb-NO" sz="1300" dirty="0" smtClean="0">
                <a:latin typeface="Arial" panose="020B0604020202020204" pitchFamily="34" charset="0"/>
              </a:rPr>
              <a:t>	Gratis</a:t>
            </a:r>
            <a:r>
              <a:rPr lang="nb-NO" altLang="nb-NO" sz="1300" dirty="0">
                <a:latin typeface="Arial" panose="020B0604020202020204" pitchFamily="34" charset="0"/>
              </a:rPr>
              <a:t>		Betaling										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Asyl og </a:t>
            </a:r>
            <a:r>
              <a:rPr lang="nb-NO" altLang="nb-NO" sz="1300" dirty="0" err="1">
                <a:latin typeface="Arial" panose="020B0604020202020204" pitchFamily="34" charset="0"/>
              </a:rPr>
              <a:t>Off</a:t>
            </a:r>
            <a:r>
              <a:rPr lang="nb-NO" altLang="nb-NO" sz="1300" dirty="0">
                <a:latin typeface="Arial" panose="020B0604020202020204" pitchFamily="34" charset="0"/>
              </a:rPr>
              <a:t>	</a:t>
            </a:r>
            <a:r>
              <a:rPr lang="nb-NO" altLang="nb-NO" sz="1300" dirty="0" smtClean="0">
                <a:latin typeface="Arial" panose="020B0604020202020204" pitchFamily="34" charset="0"/>
              </a:rPr>
              <a:t>	Asyl </a:t>
            </a:r>
            <a:r>
              <a:rPr lang="nb-NO" altLang="nb-NO" sz="1300" dirty="0">
                <a:latin typeface="Arial" panose="020B0604020202020204" pitchFamily="34" charset="0"/>
              </a:rPr>
              <a:t>og </a:t>
            </a:r>
            <a:r>
              <a:rPr lang="nb-NO" altLang="nb-NO" sz="1300" dirty="0" err="1">
                <a:latin typeface="Arial" panose="020B0604020202020204" pitchFamily="34" charset="0"/>
              </a:rPr>
              <a:t>Off</a:t>
            </a:r>
            <a:r>
              <a:rPr lang="nb-NO" altLang="nb-NO" sz="1300" dirty="0">
                <a:latin typeface="Arial" panose="020B0604020202020204" pitchFamily="34" charset="0"/>
              </a:rPr>
              <a:t>				Studenter								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Humanitært </a:t>
            </a:r>
            <a:r>
              <a:rPr lang="nb-NO" altLang="nb-NO" sz="1300" dirty="0" smtClean="0">
                <a:latin typeface="Arial" panose="020B0604020202020204" pitchFamily="34" charset="0"/>
              </a:rPr>
              <a:t>grunnlag	Humanitært </a:t>
            </a:r>
            <a:r>
              <a:rPr lang="nb-NO" altLang="nb-NO" sz="1300" dirty="0">
                <a:latin typeface="Arial" panose="020B0604020202020204" pitchFamily="34" charset="0"/>
              </a:rPr>
              <a:t>grunnlag			Au pairer og andre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							med midlertidig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							opphold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Kollektiv beskyttelse	Kollektiv beskyttelse											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Familiegjenforent med	Familiegjenforent med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(A/O/</a:t>
            </a:r>
            <a:r>
              <a:rPr lang="nb-NO" altLang="nb-NO" sz="1300" dirty="0" err="1">
                <a:latin typeface="Arial" panose="020B0604020202020204" pitchFamily="34" charset="0"/>
              </a:rPr>
              <a:t>Hum</a:t>
            </a:r>
            <a:r>
              <a:rPr lang="nb-NO" altLang="nb-NO" sz="1300" dirty="0">
                <a:latin typeface="Arial" panose="020B0604020202020204" pitchFamily="34" charset="0"/>
              </a:rPr>
              <a:t>/Kol)	</a:t>
            </a:r>
            <a:r>
              <a:rPr lang="nb-NO" altLang="nb-NO" sz="1300" dirty="0" smtClean="0">
                <a:latin typeface="Arial" panose="020B0604020202020204" pitchFamily="34" charset="0"/>
              </a:rPr>
              <a:t>	(</a:t>
            </a:r>
            <a:r>
              <a:rPr lang="nb-NO" altLang="nb-NO" sz="1300" dirty="0">
                <a:latin typeface="Arial" panose="020B0604020202020204" pitchFamily="34" charset="0"/>
              </a:rPr>
              <a:t>A/O/</a:t>
            </a:r>
            <a:r>
              <a:rPr lang="nb-NO" altLang="nb-NO" sz="1300" dirty="0" err="1">
                <a:latin typeface="Arial" panose="020B0604020202020204" pitchFamily="34" charset="0"/>
              </a:rPr>
              <a:t>Hum</a:t>
            </a:r>
            <a:r>
              <a:rPr lang="nb-NO" altLang="nb-NO" sz="1300" dirty="0">
                <a:latin typeface="Arial" panose="020B0604020202020204" pitchFamily="34" charset="0"/>
              </a:rPr>
              <a:t>/Kol)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13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13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Familiegjenforent med	Familiegjenforent med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(norske eller 	</a:t>
            </a:r>
            <a:r>
              <a:rPr lang="nb-NO" altLang="nb-NO" sz="1300" dirty="0" smtClean="0">
                <a:latin typeface="Arial" panose="020B0604020202020204" pitchFamily="34" charset="0"/>
              </a:rPr>
              <a:t>	norske </a:t>
            </a:r>
            <a:r>
              <a:rPr lang="nb-NO" altLang="nb-NO" sz="1300" dirty="0">
                <a:latin typeface="Arial" panose="020B0604020202020204" pitchFamily="34" charset="0"/>
              </a:rPr>
              <a:t>eller nordiske borgere)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nordiske borgere)					</a:t>
            </a:r>
            <a:r>
              <a:rPr lang="nb-NO" altLang="nb-NO" sz="1300" dirty="0" smtClean="0">
                <a:latin typeface="Arial" panose="020B0604020202020204" pitchFamily="34" charset="0"/>
              </a:rPr>
              <a:t>	Nordiske </a:t>
            </a:r>
            <a:r>
              <a:rPr lang="nb-NO" altLang="nb-NO" sz="1300" dirty="0">
                <a:latin typeface="Arial" panose="020B0604020202020204" pitchFamily="34" charset="0"/>
              </a:rPr>
              <a:t>borgere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13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					</a:t>
            </a:r>
            <a:r>
              <a:rPr lang="nb-NO" altLang="nb-NO" sz="1300" dirty="0" err="1">
                <a:latin typeface="Arial" panose="020B0604020202020204" pitchFamily="34" charset="0"/>
              </a:rPr>
              <a:t>Arb.innv</a:t>
            </a:r>
            <a:r>
              <a:rPr lang="nb-NO" altLang="nb-NO" sz="1300" dirty="0">
                <a:latin typeface="Arial" panose="020B0604020202020204" pitchFamily="34" charset="0"/>
              </a:rPr>
              <a:t> som ikke	Personer med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					har opphold etter	opphold etter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					EFTA/EØS-regelverk	EFTA/EØS-							regelverk					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					Familiegjenforente	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300" dirty="0">
                <a:latin typeface="Arial" panose="020B0604020202020204" pitchFamily="34" charset="0"/>
              </a:rPr>
              <a:t>					Arbeidsinnvandrere</a:t>
            </a:r>
          </a:p>
        </p:txBody>
      </p:sp>
    </p:spTree>
    <p:extLst>
      <p:ext uri="{BB962C8B-B14F-4D97-AF65-F5344CB8AC3E}">
        <p14:creationId xmlns:p14="http://schemas.microsoft.com/office/powerpoint/2010/main" val="116051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TM03090430[[fn=Stripet]]</Template>
  <TotalTime>4504</TotalTime>
  <Words>435</Words>
  <Application>Microsoft Office PowerPoint</Application>
  <PresentationFormat>Skjermfremvisning (4:3)</PresentationFormat>
  <Paragraphs>120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Office-tema</vt:lpstr>
      <vt:lpstr>Ny i Norge</vt:lpstr>
      <vt:lpstr>PowerPoint-presentasjon</vt:lpstr>
      <vt:lpstr>Innvandrere i Moss</vt:lpstr>
      <vt:lpstr>PowerPoint-presentasjon</vt:lpstr>
      <vt:lpstr>Innvandrere etter innvandringsgrunn</vt:lpstr>
      <vt:lpstr>Moss Voksenopplærings- og kvalifiseringssenter</vt:lpstr>
      <vt:lpstr>Høyeste utdanningsnivå i Moss 2015</vt:lpstr>
      <vt:lpstr>Norskopplæring Læreplanen bygger på Det felles europeiske rammeverket for språk: Læring, undervisning, vurdering (2011), utarbeidet av Europarådets avdeling for moderne språk i 2001.</vt:lpstr>
      <vt:lpstr>PowerPoint-presentasjon</vt:lpstr>
      <vt:lpstr>Bosetting av flyktninger</vt:lpstr>
      <vt:lpstr>Introduksjonsprogram</vt:lpstr>
      <vt:lpstr>Organisering av arbeidet med introduksjonsprogrammet i kommunen</vt:lpstr>
      <vt:lpstr>Enslige mindreårige flyktninger</vt:lpstr>
    </vt:vector>
  </TitlesOfParts>
  <Company>Moss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administrator</dc:creator>
  <cp:lastModifiedBy>Hege Jakobsen</cp:lastModifiedBy>
  <cp:revision>418</cp:revision>
  <cp:lastPrinted>2017-01-12T11:52:17Z</cp:lastPrinted>
  <dcterms:created xsi:type="dcterms:W3CDTF">2009-11-25T17:51:12Z</dcterms:created>
  <dcterms:modified xsi:type="dcterms:W3CDTF">2017-09-27T13:50:33Z</dcterms:modified>
</cp:coreProperties>
</file>